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6"/>
  </p:notesMasterIdLst>
  <p:sldIdLst>
    <p:sldId id="258" r:id="rId2"/>
    <p:sldId id="256" r:id="rId3"/>
    <p:sldId id="257" r:id="rId4"/>
    <p:sldId id="261" r:id="rId5"/>
    <p:sldId id="263" r:id="rId6"/>
    <p:sldId id="281" r:id="rId7"/>
    <p:sldId id="282" r:id="rId8"/>
    <p:sldId id="283" r:id="rId9"/>
    <p:sldId id="264" r:id="rId10"/>
    <p:sldId id="284" r:id="rId11"/>
    <p:sldId id="268" r:id="rId12"/>
    <p:sldId id="270" r:id="rId13"/>
    <p:sldId id="280" r:id="rId14"/>
    <p:sldId id="278" r:id="rId15"/>
  </p:sldIdLst>
  <p:sldSz cx="9144000" cy="5143500" type="screen16x9"/>
  <p:notesSz cx="6858000" cy="9144000"/>
  <p:embeddedFontLst>
    <p:embeddedFont>
      <p:font typeface="Titillium Web" panose="020B0604020202020204" charset="0"/>
      <p:regular r:id="rId17"/>
      <p:bold r:id="rId18"/>
      <p:italic r:id="rId19"/>
      <p:boldItalic r:id="rId20"/>
    </p:embeddedFont>
    <p:embeddedFont>
      <p:font typeface="Saira SemiCondensed Medium" panose="020B0604020202020204" charset="0"/>
      <p:regular r:id="rId21"/>
      <p:bold r:id="rId22"/>
    </p:embeddedFont>
    <p:embeddedFont>
      <p:font typeface="Saira Semi Condensed" panose="020B0604020202020204" charset="0"/>
      <p:regular r:id="rId23"/>
      <p:bold r:id="rId24"/>
    </p:embeddedFont>
    <p:embeddedFont>
      <p:font typeface="Inria Sans Light" panose="020B0604020202020204" charset="0"/>
      <p:regular r:id="rId25"/>
      <p:bold r:id="rId26"/>
      <p:italic r:id="rId27"/>
      <p:boldItalic r:id="rId28"/>
    </p:embeddedFont>
    <p:embeddedFont>
      <p:font typeface="Ebrima" panose="02000000000000000000" pitchFamily="2" charset="0"/>
      <p:regular r:id="rId29"/>
      <p:bold r:id="rId30"/>
    </p:embeddedFont>
    <p:embeddedFont>
      <p:font typeface="Inria Sans"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9A6E6C-32C7-4044-B90D-7F7298AF8F69}">
  <a:tblStyle styleId="{7C9A6E6C-32C7-4044-B90D-7F7298AF8F6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41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2613908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1772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655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526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7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584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83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959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035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139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3690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825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357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747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7659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9"/>
        <p:cNvGrpSpPr/>
        <p:nvPr/>
      </p:nvGrpSpPr>
      <p:grpSpPr>
        <a:xfrm>
          <a:off x="0" y="0"/>
          <a:ext cx="0" cy="0"/>
          <a:chOff x="0" y="0"/>
          <a:chExt cx="0" cy="0"/>
        </a:xfrm>
      </p:grpSpPr>
      <p:grpSp>
        <p:nvGrpSpPr>
          <p:cNvPr id="110" name="Google Shape;110;p7"/>
          <p:cNvGrpSpPr/>
          <p:nvPr/>
        </p:nvGrpSpPr>
        <p:grpSpPr>
          <a:xfrm>
            <a:off x="0" y="0"/>
            <a:ext cx="9144036" cy="5143497"/>
            <a:chOff x="0" y="0"/>
            <a:chExt cx="9144036" cy="5143497"/>
          </a:xfrm>
        </p:grpSpPr>
        <p:sp>
          <p:nvSpPr>
            <p:cNvPr id="111" name="Google Shape;111;p7"/>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7"/>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4" name="Google Shape;124;p7"/>
          <p:cNvSpPr txBox="1">
            <a:spLocks noGrp="1"/>
          </p:cNvSpPr>
          <p:nvPr>
            <p:ph type="body" idx="1"/>
          </p:nvPr>
        </p:nvSpPr>
        <p:spPr>
          <a:xfrm>
            <a:off x="1207850"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5" name="Google Shape;125;p7"/>
          <p:cNvSpPr txBox="1">
            <a:spLocks noGrp="1"/>
          </p:cNvSpPr>
          <p:nvPr>
            <p:ph type="body" idx="2"/>
          </p:nvPr>
        </p:nvSpPr>
        <p:spPr>
          <a:xfrm>
            <a:off x="3512976"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6" name="Google Shape;126;p7"/>
          <p:cNvSpPr txBox="1">
            <a:spLocks noGrp="1"/>
          </p:cNvSpPr>
          <p:nvPr>
            <p:ph type="body" idx="3"/>
          </p:nvPr>
        </p:nvSpPr>
        <p:spPr>
          <a:xfrm>
            <a:off x="5818102"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7" name="Google Shape;127;p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28" name="Google Shape;128;p7"/>
          <p:cNvGrpSpPr/>
          <p:nvPr/>
        </p:nvGrpSpPr>
        <p:grpSpPr>
          <a:xfrm>
            <a:off x="2" y="870200"/>
            <a:ext cx="1055444" cy="306027"/>
            <a:chOff x="-429922" y="847489"/>
            <a:chExt cx="1211622" cy="351311"/>
          </a:xfrm>
        </p:grpSpPr>
        <p:sp>
          <p:nvSpPr>
            <p:cNvPr id="129" name="Google Shape;129;p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Complete grid">
  <p:cSld name="BLANK_1">
    <p:spTree>
      <p:nvGrpSpPr>
        <p:cNvPr id="1" name="Shape 190"/>
        <p:cNvGrpSpPr/>
        <p:nvPr/>
      </p:nvGrpSpPr>
      <p:grpSpPr>
        <a:xfrm>
          <a:off x="0" y="0"/>
          <a:ext cx="0" cy="0"/>
          <a:chOff x="0" y="0"/>
          <a:chExt cx="0" cy="0"/>
        </a:xfrm>
      </p:grpSpPr>
      <p:sp>
        <p:nvSpPr>
          <p:cNvPr id="191" name="Google Shape;191;p11"/>
          <p:cNvSpPr/>
          <p:nvPr/>
        </p:nvSpPr>
        <p:spPr>
          <a:xfrm>
            <a:off x="0" y="0"/>
            <a:ext cx="9143953" cy="5143447"/>
          </a:xfrm>
          <a:custGeom>
            <a:avLst/>
            <a:gdLst/>
            <a:ahLst/>
            <a:cxnLst/>
            <a:rect l="l" t="t" r="r" b="b"/>
            <a:pathLst>
              <a:path w="87364" h="49142" extrusionOk="0">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6"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a:spLocks noGrp="1"/>
          </p:cNvSpPr>
          <p:nvPr>
            <p:ph type="ctrTitle" idx="4294967295"/>
          </p:nvPr>
        </p:nvSpPr>
        <p:spPr>
          <a:xfrm>
            <a:off x="1207774" y="1601250"/>
            <a:ext cx="3973826"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6000" dirty="0"/>
              <a:t>XIN CHÀO</a:t>
            </a:r>
            <a:r>
              <a:rPr lang="en" sz="6000" dirty="0"/>
              <a:t>!</a:t>
            </a:r>
            <a:endParaRPr sz="6000" dirty="0"/>
          </a:p>
        </p:txBody>
      </p:sp>
      <p:sp>
        <p:nvSpPr>
          <p:cNvPr id="221" name="Google Shape;221;p14"/>
          <p:cNvSpPr txBox="1">
            <a:spLocks noGrp="1"/>
          </p:cNvSpPr>
          <p:nvPr>
            <p:ph type="subTitle" idx="4294967295"/>
          </p:nvPr>
        </p:nvSpPr>
        <p:spPr>
          <a:xfrm>
            <a:off x="1207775" y="2535398"/>
            <a:ext cx="3271200" cy="210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solidFill>
                  <a:schemeClr val="accent4"/>
                </a:solidFill>
                <a:latin typeface="Saira SemiCondensed Medium" panose="020B0604020202020204" charset="0"/>
                <a:cs typeface="Saira SemiCondensed Medium" panose="020B0604020202020204" charset="0"/>
              </a:rPr>
              <a:t>TR</a:t>
            </a:r>
            <a:r>
              <a:rPr lang="vi-VN" b="1" dirty="0">
                <a:solidFill>
                  <a:schemeClr val="accent4"/>
                </a:solidFill>
                <a:latin typeface="Saira SemiCondensed Medium" panose="020B0604020202020204" charset="0"/>
                <a:cs typeface="Saira SemiCondensed Medium" panose="020B0604020202020204" charset="0"/>
              </a:rPr>
              <a:t>Ư</a:t>
            </a:r>
            <a:r>
              <a:rPr lang="en-US" b="1" dirty="0">
                <a:solidFill>
                  <a:schemeClr val="accent4"/>
                </a:solidFill>
                <a:latin typeface="Saira SemiCondensed Medium" panose="020B0604020202020204" charset="0"/>
                <a:cs typeface="Saira SemiCondensed Medium" panose="020B0604020202020204" charset="0"/>
              </a:rPr>
              <a:t>ƠNG VĂN NHẤT</a:t>
            </a:r>
            <a:endParaRPr b="1" dirty="0">
              <a:solidFill>
                <a:schemeClr val="accent4"/>
              </a:solidFill>
              <a:latin typeface="Saira SemiCondensed Medium" panose="020B0604020202020204" charset="0"/>
              <a:cs typeface="Saira SemiCondensed Medium" panose="020B0604020202020204" charset="0"/>
            </a:endParaRPr>
          </a:p>
          <a:p>
            <a:pPr marL="0" lvl="0" indent="0" algn="l" rtl="0">
              <a:spcBef>
                <a:spcPts val="600"/>
              </a:spcBef>
              <a:spcAft>
                <a:spcPts val="0"/>
              </a:spcAft>
              <a:buClr>
                <a:schemeClr val="dk1"/>
              </a:buClr>
              <a:buSzPts val="1100"/>
              <a:buFont typeface="Arial"/>
              <a:buNone/>
            </a:pPr>
            <a:r>
              <a:rPr lang="en-US" sz="1800" dirty="0"/>
              <a:t>MSSV: 16521759</a:t>
            </a:r>
            <a:endParaRPr sz="1800" dirty="0"/>
          </a:p>
          <a:p>
            <a:pPr marL="0" lvl="0" indent="0" algn="l" rtl="0">
              <a:spcBef>
                <a:spcPts val="600"/>
              </a:spcBef>
              <a:spcAft>
                <a:spcPts val="600"/>
              </a:spcAft>
              <a:buClr>
                <a:schemeClr val="dk1"/>
              </a:buClr>
              <a:buSzPts val="1100"/>
              <a:buFont typeface="Arial"/>
              <a:buNone/>
            </a:pPr>
            <a:r>
              <a:rPr lang="en-US" sz="1800" dirty="0"/>
              <a:t>Email: vannhat820</a:t>
            </a:r>
            <a:r>
              <a:rPr lang="en" sz="1800" dirty="0"/>
              <a:t>@</a:t>
            </a:r>
            <a:r>
              <a:rPr lang="en-US" sz="1800" dirty="0"/>
              <a:t>gmail.com</a:t>
            </a:r>
            <a:endParaRPr sz="1800" b="1" dirty="0"/>
          </a:p>
        </p:txBody>
      </p:sp>
      <p:sp>
        <p:nvSpPr>
          <p:cNvPr id="222" name="Google Shape;222;p1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a:t>
            </a:fld>
            <a:endParaRPr/>
          </a:p>
        </p:txBody>
      </p:sp>
      <p:pic>
        <p:nvPicPr>
          <p:cNvPr id="223" name="Google Shape;223;p14"/>
          <p:cNvPicPr preferRelativeResize="0"/>
          <p:nvPr/>
        </p:nvPicPr>
        <p:blipFill>
          <a:blip r:embed="rId3"/>
          <a:srcRect/>
          <a:stretch/>
        </p:blipFill>
        <p:spPr>
          <a:xfrm>
            <a:off x="5057775" y="1238250"/>
            <a:ext cx="2286000" cy="2809875"/>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70" name="Google Shape;270;p1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5" name="Picture 4">
            <a:extLst>
              <a:ext uri="{FF2B5EF4-FFF2-40B4-BE49-F238E27FC236}">
                <a16:creationId xmlns:a16="http://schemas.microsoft.com/office/drawing/2014/main" xmlns="" id="{7F4A9C93-108C-4665-A553-5C5BAB518F4D}"/>
              </a:ext>
            </a:extLst>
          </p:cNvPr>
          <p:cNvPicPr>
            <a:picLocks noChangeAspect="1"/>
          </p:cNvPicPr>
          <p:nvPr/>
        </p:nvPicPr>
        <p:blipFill>
          <a:blip r:embed="rId3"/>
          <a:stretch>
            <a:fillRect/>
          </a:stretch>
        </p:blipFill>
        <p:spPr>
          <a:xfrm flipH="1">
            <a:off x="1309539" y="1264957"/>
            <a:ext cx="1868714" cy="2613586"/>
          </a:xfrm>
          <a:prstGeom prst="rect">
            <a:avLst/>
          </a:prstGeom>
        </p:spPr>
      </p:pic>
      <p:pic>
        <p:nvPicPr>
          <p:cNvPr id="6" name="Picture 5">
            <a:extLst>
              <a:ext uri="{FF2B5EF4-FFF2-40B4-BE49-F238E27FC236}">
                <a16:creationId xmlns:a16="http://schemas.microsoft.com/office/drawing/2014/main" xmlns="" id="{B1146B6B-33F7-4D2A-A16E-62CE0EFF74BF}"/>
              </a:ext>
            </a:extLst>
          </p:cNvPr>
          <p:cNvPicPr>
            <a:picLocks noChangeAspect="1"/>
          </p:cNvPicPr>
          <p:nvPr/>
        </p:nvPicPr>
        <p:blipFill>
          <a:blip r:embed="rId4"/>
          <a:stretch>
            <a:fillRect/>
          </a:stretch>
        </p:blipFill>
        <p:spPr>
          <a:xfrm flipH="1">
            <a:off x="5965747" y="1264957"/>
            <a:ext cx="1875248" cy="2613586"/>
          </a:xfrm>
          <a:prstGeom prst="rect">
            <a:avLst/>
          </a:prstGeom>
        </p:spPr>
      </p:pic>
      <p:pic>
        <p:nvPicPr>
          <p:cNvPr id="7" name="Picture 6">
            <a:extLst>
              <a:ext uri="{FF2B5EF4-FFF2-40B4-BE49-F238E27FC236}">
                <a16:creationId xmlns:a16="http://schemas.microsoft.com/office/drawing/2014/main" xmlns="" id="{A8314194-F968-4445-8E45-4C789A8D41DA}"/>
              </a:ext>
            </a:extLst>
          </p:cNvPr>
          <p:cNvPicPr>
            <a:picLocks noChangeAspect="1"/>
          </p:cNvPicPr>
          <p:nvPr/>
        </p:nvPicPr>
        <p:blipFill>
          <a:blip r:embed="rId5"/>
          <a:stretch>
            <a:fillRect/>
          </a:stretch>
        </p:blipFill>
        <p:spPr>
          <a:xfrm flipH="1">
            <a:off x="3634376" y="1247564"/>
            <a:ext cx="1875248" cy="2613586"/>
          </a:xfrm>
          <a:prstGeom prst="rect">
            <a:avLst/>
          </a:prstGeom>
        </p:spPr>
      </p:pic>
    </p:spTree>
    <p:extLst>
      <p:ext uri="{BB962C8B-B14F-4D97-AF65-F5344CB8AC3E}">
        <p14:creationId xmlns:p14="http://schemas.microsoft.com/office/powerpoint/2010/main" val="489216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err="1"/>
              <a:t>Nhận</a:t>
            </a:r>
            <a:r>
              <a:rPr lang="en-US" dirty="0"/>
              <a:t> </a:t>
            </a:r>
            <a:r>
              <a:rPr lang="en-US" dirty="0" err="1"/>
              <a:t>diện</a:t>
            </a:r>
            <a:r>
              <a:rPr lang="en-US" dirty="0"/>
              <a:t> </a:t>
            </a:r>
            <a:r>
              <a:rPr lang="en-US" dirty="0" err="1"/>
              <a:t>cử</a:t>
            </a:r>
            <a:r>
              <a:rPr lang="en-US" dirty="0"/>
              <a:t> </a:t>
            </a:r>
            <a:r>
              <a:rPr lang="en-US" dirty="0" err="1"/>
              <a:t>chỉ</a:t>
            </a:r>
            <a:endParaRPr dirty="0"/>
          </a:p>
        </p:txBody>
      </p:sp>
      <p:graphicFrame>
        <p:nvGraphicFramePr>
          <p:cNvPr id="327" name="Google Shape;327;p24"/>
          <p:cNvGraphicFramePr/>
          <p:nvPr>
            <p:extLst>
              <p:ext uri="{D42A27DB-BD31-4B8C-83A1-F6EECF244321}">
                <p14:modId xmlns:p14="http://schemas.microsoft.com/office/powerpoint/2010/main" val="2410223992"/>
              </p:ext>
            </p:extLst>
          </p:nvPr>
        </p:nvGraphicFramePr>
        <p:xfrm>
          <a:off x="2013625" y="2338703"/>
          <a:ext cx="5116750" cy="2529780"/>
        </p:xfrm>
        <a:graphic>
          <a:graphicData uri="http://schemas.openxmlformats.org/drawingml/2006/table">
            <a:tbl>
              <a:tblPr>
                <a:noFill/>
                <a:tableStyleId>{7C9A6E6C-32C7-4044-B90D-7F7298AF8F69}</a:tableStyleId>
              </a:tblPr>
              <a:tblGrid>
                <a:gridCol w="2558375">
                  <a:extLst>
                    <a:ext uri="{9D8B030D-6E8A-4147-A177-3AD203B41FA5}">
                      <a16:colId xmlns:a16="http://schemas.microsoft.com/office/drawing/2014/main" xmlns="" val="20000"/>
                    </a:ext>
                  </a:extLst>
                </a:gridCol>
                <a:gridCol w="2558375">
                  <a:extLst>
                    <a:ext uri="{9D8B030D-6E8A-4147-A177-3AD203B41FA5}">
                      <a16:colId xmlns:a16="http://schemas.microsoft.com/office/drawing/2014/main" xmlns="" val="20003"/>
                    </a:ext>
                  </a:extLst>
                </a:gridCol>
              </a:tblGrid>
              <a:tr h="298555">
                <a:tc>
                  <a:txBody>
                    <a:bodyPr/>
                    <a:lstStyle/>
                    <a:p>
                      <a:pPr marL="0" lvl="0" indent="0" algn="ctr" rtl="0">
                        <a:spcBef>
                          <a:spcPts val="0"/>
                        </a:spcBef>
                        <a:spcAft>
                          <a:spcPts val="0"/>
                        </a:spcAft>
                        <a:buNone/>
                      </a:pPr>
                      <a:r>
                        <a:rPr lang="en-US" sz="1600" dirty="0" err="1">
                          <a:solidFill>
                            <a:schemeClr val="accent4"/>
                          </a:solidFill>
                          <a:latin typeface="Saira SemiCondensed Medium" panose="020B0604020202020204" charset="0"/>
                          <a:ea typeface="Inria Sans Light"/>
                          <a:cs typeface="Saira SemiCondensed Medium" panose="020B0604020202020204" charset="0"/>
                          <a:sym typeface="Inria Sans Light"/>
                        </a:rPr>
                        <a:t>Khoảng</a:t>
                      </a:r>
                      <a:r>
                        <a:rPr lang="en-US" sz="1600" dirty="0">
                          <a:solidFill>
                            <a:schemeClr val="accent4"/>
                          </a:solidFill>
                          <a:latin typeface="Saira SemiCondensed Medium" panose="020B0604020202020204" charset="0"/>
                          <a:ea typeface="Inria Sans Light"/>
                          <a:cs typeface="Saira SemiCondensed Medium" panose="020B0604020202020204" charset="0"/>
                          <a:sym typeface="Inria Sans Light"/>
                        </a:rPr>
                        <a:t> </a:t>
                      </a:r>
                      <a:r>
                        <a:rPr lang="en-US" sz="1600" dirty="0" err="1">
                          <a:solidFill>
                            <a:schemeClr val="accent4"/>
                          </a:solidFill>
                          <a:latin typeface="Saira SemiCondensed Medium" panose="020B0604020202020204" charset="0"/>
                          <a:ea typeface="Inria Sans Light"/>
                          <a:cs typeface="Saira SemiCondensed Medium" panose="020B0604020202020204" charset="0"/>
                          <a:sym typeface="Inria Sans Light"/>
                        </a:rPr>
                        <a:t>trống</a:t>
                      </a:r>
                      <a:endParaRPr sz="1600" dirty="0">
                        <a:solidFill>
                          <a:schemeClr val="accent4"/>
                        </a:solidFill>
                        <a:latin typeface="Saira SemiCondensed Medium" panose="020B0604020202020204" charset="0"/>
                        <a:ea typeface="Inria Sans Light"/>
                        <a:cs typeface="Saira SemiCondensed Medium" panose="020B0604020202020204" charset="0"/>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600" dirty="0" err="1">
                          <a:solidFill>
                            <a:schemeClr val="accent4"/>
                          </a:solidFill>
                          <a:latin typeface="Saira SemiCondensed Medium" panose="020B0604020202020204" charset="0"/>
                          <a:ea typeface="Inria Sans Light"/>
                          <a:cs typeface="Saira SemiCondensed Medium" panose="020B0604020202020204" charset="0"/>
                          <a:sym typeface="Inria Sans Light"/>
                        </a:rPr>
                        <a:t>Kết</a:t>
                      </a:r>
                      <a:r>
                        <a:rPr lang="en-US" sz="1600" dirty="0">
                          <a:solidFill>
                            <a:schemeClr val="accent4"/>
                          </a:solidFill>
                          <a:latin typeface="Saira SemiCondensed Medium" panose="020B0604020202020204" charset="0"/>
                          <a:ea typeface="Inria Sans Light"/>
                          <a:cs typeface="Saira SemiCondensed Medium" panose="020B0604020202020204" charset="0"/>
                          <a:sym typeface="Inria Sans Light"/>
                        </a:rPr>
                        <a:t> </a:t>
                      </a:r>
                      <a:r>
                        <a:rPr lang="en-US" sz="1600" dirty="0" err="1">
                          <a:solidFill>
                            <a:schemeClr val="accent4"/>
                          </a:solidFill>
                          <a:latin typeface="Saira SemiCondensed Medium" panose="020B0604020202020204" charset="0"/>
                          <a:ea typeface="Inria Sans Light"/>
                          <a:cs typeface="Saira SemiCondensed Medium" panose="020B0604020202020204" charset="0"/>
                          <a:sym typeface="Inria Sans Light"/>
                        </a:rPr>
                        <a:t>quả</a:t>
                      </a:r>
                      <a:endParaRPr sz="1600" dirty="0">
                        <a:solidFill>
                          <a:schemeClr val="accent4"/>
                        </a:solidFill>
                        <a:latin typeface="Saira SemiCondensed Medium" panose="020B0604020202020204" charset="0"/>
                        <a:ea typeface="Inria Sans Light"/>
                        <a:cs typeface="Saira SemiCondensed Medium" panose="020B0604020202020204" charset="0"/>
                        <a:sym typeface="Inria Sans Light"/>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0"/>
                  </a:ext>
                </a:extLst>
              </a:tr>
              <a:tr h="489635">
                <a:tc>
                  <a:txBody>
                    <a:bodyPr/>
                    <a:lstStyle/>
                    <a:p>
                      <a:pPr marL="0" lvl="0" indent="0" algn="ctr" rtl="0">
                        <a:spcBef>
                          <a:spcPts val="0"/>
                        </a:spcBef>
                        <a:spcAft>
                          <a:spcPts val="0"/>
                        </a:spcAft>
                        <a:buNone/>
                      </a:pPr>
                      <a:r>
                        <a:rPr lang="en-US" sz="1600" dirty="0">
                          <a:solidFill>
                            <a:schemeClr val="tx1"/>
                          </a:solidFill>
                          <a:latin typeface="Inria Sans Light"/>
                          <a:ea typeface="Inria Sans Light"/>
                          <a:cs typeface="Inria Sans Light"/>
                          <a:sym typeface="Inria Sans Light"/>
                        </a:rPr>
                        <a:t>0</a:t>
                      </a:r>
                      <a:endParaRPr sz="1600" dirty="0">
                        <a:solidFill>
                          <a:schemeClr val="tx1"/>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600" b="1" dirty="0">
                          <a:solidFill>
                            <a:schemeClr val="tx1"/>
                          </a:solidFill>
                          <a:latin typeface="Inria Sans"/>
                          <a:ea typeface="Inria Sans"/>
                          <a:cs typeface="Inria Sans"/>
                          <a:sym typeface="Inria Sans"/>
                        </a:rPr>
                        <a:t>if (area &lt; 17) – 0</a:t>
                      </a:r>
                    </a:p>
                    <a:p>
                      <a:pPr marL="0" lvl="0" indent="0" algn="ctr" rtl="0">
                        <a:spcBef>
                          <a:spcPts val="0"/>
                        </a:spcBef>
                        <a:spcAft>
                          <a:spcPts val="0"/>
                        </a:spcAft>
                        <a:buNone/>
                      </a:pPr>
                      <a:r>
                        <a:rPr lang="en-US" sz="1600" b="1" dirty="0">
                          <a:solidFill>
                            <a:schemeClr val="tx1"/>
                          </a:solidFill>
                          <a:latin typeface="Inria Sans"/>
                          <a:ea typeface="Inria Sans"/>
                          <a:cs typeface="Inria Sans"/>
                          <a:sym typeface="Inria Sans"/>
                        </a:rPr>
                        <a:t>else – 1</a:t>
                      </a:r>
                      <a:endParaRPr sz="1600" b="1" dirty="0">
                        <a:solidFill>
                          <a:schemeClr val="tx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1"/>
                  </a:ext>
                </a:extLst>
              </a:tr>
              <a:tr h="298555">
                <a:tc>
                  <a:txBody>
                    <a:bodyPr/>
                    <a:lstStyle/>
                    <a:p>
                      <a:pPr marL="0" lvl="0" indent="0" algn="ctr" rtl="0">
                        <a:spcBef>
                          <a:spcPts val="0"/>
                        </a:spcBef>
                        <a:spcAft>
                          <a:spcPts val="0"/>
                        </a:spcAft>
                        <a:buNone/>
                      </a:pPr>
                      <a:r>
                        <a:rPr lang="en-US" sz="1600" dirty="0">
                          <a:solidFill>
                            <a:schemeClr val="tx1"/>
                          </a:solidFill>
                          <a:latin typeface="Inria Sans Light"/>
                          <a:ea typeface="Inria Sans Light"/>
                          <a:cs typeface="Inria Sans Light"/>
                          <a:sym typeface="Inria Sans Light"/>
                        </a:rPr>
                        <a:t>1</a:t>
                      </a:r>
                      <a:endParaRPr sz="1600" dirty="0">
                        <a:solidFill>
                          <a:schemeClr val="tx1"/>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1600" b="1" dirty="0">
                          <a:solidFill>
                            <a:schemeClr val="tx1"/>
                          </a:solidFill>
                          <a:latin typeface="Inria Sans"/>
                          <a:ea typeface="Inria Sans"/>
                          <a:cs typeface="Inria Sans"/>
                          <a:sym typeface="Inria Sans"/>
                        </a:rPr>
                        <a:t>2</a:t>
                      </a:r>
                      <a:endParaRPr sz="1600" b="1" dirty="0">
                        <a:solidFill>
                          <a:schemeClr val="tx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2"/>
                  </a:ext>
                </a:extLst>
              </a:tr>
              <a:tr h="298555">
                <a:tc>
                  <a:txBody>
                    <a:bodyPr/>
                    <a:lstStyle/>
                    <a:p>
                      <a:pPr marL="0" lvl="0" indent="0" algn="ctr" rtl="0">
                        <a:spcBef>
                          <a:spcPts val="0"/>
                        </a:spcBef>
                        <a:spcAft>
                          <a:spcPts val="0"/>
                        </a:spcAft>
                        <a:buNone/>
                      </a:pPr>
                      <a:r>
                        <a:rPr lang="en-US" sz="1600" dirty="0">
                          <a:solidFill>
                            <a:schemeClr val="tx1"/>
                          </a:solidFill>
                          <a:latin typeface="Inria Sans Light"/>
                          <a:ea typeface="Inria Sans Light"/>
                          <a:cs typeface="Inria Sans Light"/>
                          <a:sym typeface="Inria Sans Light"/>
                        </a:rPr>
                        <a:t>2</a:t>
                      </a:r>
                      <a:endParaRPr sz="1600" dirty="0">
                        <a:solidFill>
                          <a:schemeClr val="tx1"/>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600" b="1" dirty="0">
                          <a:solidFill>
                            <a:schemeClr val="tx1"/>
                          </a:solidFill>
                          <a:latin typeface="Inria Sans"/>
                          <a:ea typeface="Inria Sans"/>
                          <a:cs typeface="Inria Sans"/>
                          <a:sym typeface="Inria Sans"/>
                        </a:rPr>
                        <a:t>3</a:t>
                      </a:r>
                      <a:endParaRPr sz="1600" b="1" dirty="0">
                        <a:solidFill>
                          <a:schemeClr val="tx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2726205061"/>
                  </a:ext>
                </a:extLst>
              </a:tr>
              <a:tr h="298555">
                <a:tc>
                  <a:txBody>
                    <a:bodyPr/>
                    <a:lstStyle/>
                    <a:p>
                      <a:pPr marL="0" lvl="0" indent="0" algn="ctr" rtl="0">
                        <a:spcBef>
                          <a:spcPts val="0"/>
                        </a:spcBef>
                        <a:spcAft>
                          <a:spcPts val="0"/>
                        </a:spcAft>
                        <a:buNone/>
                      </a:pPr>
                      <a:r>
                        <a:rPr lang="en-US" sz="1600" dirty="0">
                          <a:solidFill>
                            <a:schemeClr val="tx1"/>
                          </a:solidFill>
                          <a:latin typeface="Inria Sans Light"/>
                          <a:ea typeface="Inria Sans Light"/>
                          <a:cs typeface="Inria Sans Light"/>
                          <a:sym typeface="Inria Sans Light"/>
                        </a:rPr>
                        <a:t>3</a:t>
                      </a:r>
                      <a:endParaRPr sz="1600" dirty="0">
                        <a:solidFill>
                          <a:schemeClr val="tx1"/>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600" b="1" dirty="0">
                          <a:solidFill>
                            <a:schemeClr val="tx1"/>
                          </a:solidFill>
                          <a:latin typeface="Inria Sans"/>
                          <a:ea typeface="Inria Sans"/>
                          <a:cs typeface="Inria Sans"/>
                          <a:sym typeface="Inria Sans"/>
                        </a:rPr>
                        <a:t>4</a:t>
                      </a:r>
                      <a:endParaRPr sz="1600" b="1" dirty="0">
                        <a:solidFill>
                          <a:schemeClr val="tx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2397934296"/>
                  </a:ext>
                </a:extLst>
              </a:tr>
              <a:tr h="298555">
                <a:tc>
                  <a:txBody>
                    <a:bodyPr/>
                    <a:lstStyle/>
                    <a:p>
                      <a:pPr marL="0" lvl="0" indent="0" algn="ctr" rtl="0">
                        <a:spcBef>
                          <a:spcPts val="0"/>
                        </a:spcBef>
                        <a:spcAft>
                          <a:spcPts val="0"/>
                        </a:spcAft>
                        <a:buNone/>
                      </a:pPr>
                      <a:r>
                        <a:rPr lang="en-US" sz="1600" dirty="0">
                          <a:solidFill>
                            <a:schemeClr val="tx1"/>
                          </a:solidFill>
                          <a:latin typeface="Inria Sans Light"/>
                          <a:ea typeface="Inria Sans Light"/>
                          <a:cs typeface="Inria Sans Light"/>
                          <a:sym typeface="Inria Sans Light"/>
                        </a:rPr>
                        <a:t>4</a:t>
                      </a:r>
                      <a:endParaRPr sz="1600" dirty="0">
                        <a:solidFill>
                          <a:schemeClr val="tx1"/>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1600" b="1" dirty="0">
                          <a:solidFill>
                            <a:schemeClr val="tx1"/>
                          </a:solidFill>
                          <a:latin typeface="Inria Sans"/>
                          <a:ea typeface="Inria Sans"/>
                          <a:cs typeface="Inria Sans"/>
                          <a:sym typeface="Inria Sans"/>
                        </a:rPr>
                        <a:t>5</a:t>
                      </a:r>
                      <a:endParaRPr sz="1600" b="1" dirty="0">
                        <a:solidFill>
                          <a:schemeClr val="tx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xmlns="" val="10003"/>
                  </a:ext>
                </a:extLst>
              </a:tr>
            </a:tbl>
          </a:graphicData>
        </a:graphic>
      </p:graphicFrame>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4" name="TextBox 3">
            <a:extLst>
              <a:ext uri="{FF2B5EF4-FFF2-40B4-BE49-F238E27FC236}">
                <a16:creationId xmlns:a16="http://schemas.microsoft.com/office/drawing/2014/main" xmlns="" id="{06054C3A-8B72-45F0-96C8-C8D2D0E27DFA}"/>
              </a:ext>
            </a:extLst>
          </p:cNvPr>
          <p:cNvSpPr txBox="1"/>
          <p:nvPr/>
        </p:nvSpPr>
        <p:spPr>
          <a:xfrm>
            <a:off x="1146825" y="1206806"/>
            <a:ext cx="6850350" cy="960328"/>
          </a:xfrm>
          <a:prstGeom prst="rect">
            <a:avLst/>
          </a:prstGeom>
          <a:noFill/>
        </p:spPr>
        <p:txBody>
          <a:bodyPr wrap="square" rtlCol="0">
            <a:spAutoFit/>
          </a:bodyPr>
          <a:lstStyle/>
          <a:p>
            <a:pPr marL="342900" indent="-342900">
              <a:lnSpc>
                <a:spcPct val="150000"/>
              </a:lnSpc>
              <a:buClr>
                <a:schemeClr val="accent4"/>
              </a:buClr>
              <a:buFont typeface="Arial" panose="020B0604020202020204" pitchFamily="34" charset="0"/>
              <a:buChar char="•"/>
            </a:pPr>
            <a:r>
              <a:rPr lang="en-US" sz="2000" dirty="0" err="1">
                <a:solidFill>
                  <a:schemeClr val="tx1"/>
                </a:solidFill>
                <a:latin typeface="Times New Roman" panose="02020603050405020304" pitchFamily="18" charset="0"/>
                <a:cs typeface="Times New Roman" panose="02020603050405020304" pitchFamily="18" charset="0"/>
              </a:rPr>
              <a:t>Tính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diện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tích</a:t>
            </a:r>
            <a:r>
              <a:rPr lang="en-US" sz="2000" dirty="0">
                <a:solidFill>
                  <a:schemeClr val="tx1"/>
                </a:solidFill>
                <a:latin typeface="Times New Roman" panose="02020603050405020304" pitchFamily="18" charset="0"/>
                <a:cs typeface="Times New Roman" panose="02020603050405020304" pitchFamily="18" charset="0"/>
              </a:rPr>
              <a:t> convex hull </a:t>
            </a:r>
            <a:r>
              <a:rPr lang="en-US" sz="2000" dirty="0" err="1">
                <a:solidFill>
                  <a:schemeClr val="tx1"/>
                </a:solidFill>
                <a:latin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cs typeface="Times New Roman" panose="02020603050405020304" pitchFamily="18" charset="0"/>
              </a:rPr>
              <a:t> contour (area).</a:t>
            </a:r>
          </a:p>
          <a:p>
            <a:pPr marL="342900" indent="-342900">
              <a:lnSpc>
                <a:spcPct val="150000"/>
              </a:lnSpc>
              <a:buClr>
                <a:schemeClr val="accent4"/>
              </a:buClr>
              <a:buFont typeface="Arial" panose="020B0604020202020204" pitchFamily="34" charset="0"/>
              <a:buChar char="•"/>
            </a:pPr>
            <a:r>
              <a:rPr lang="en-US" sz="2000" dirty="0" err="1">
                <a:solidFill>
                  <a:schemeClr val="tx1"/>
                </a:solidFill>
                <a:latin typeface="Times New Roman" panose="02020603050405020304" pitchFamily="18" charset="0"/>
                <a:cs typeface="Times New Roman" panose="02020603050405020304" pitchFamily="18" charset="0"/>
              </a:rPr>
              <a:t>Đếm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xem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có</a:t>
            </a:r>
            <a:r>
              <a:rPr lang="en-US" sz="2000" dirty="0">
                <a:solidFill>
                  <a:schemeClr val="tx1"/>
                </a:solidFill>
                <a:latin typeface="Times New Roman" panose="02020603050405020304" pitchFamily="18" charset="0"/>
                <a:cs typeface="Times New Roman" panose="02020603050405020304" pitchFamily="18" charset="0"/>
              </a:rPr>
              <a:t> bao </a:t>
            </a:r>
            <a:r>
              <a:rPr lang="en-US" sz="2000" dirty="0" err="1">
                <a:solidFill>
                  <a:schemeClr val="tx1"/>
                </a:solidFill>
                <a:latin typeface="Times New Roman" panose="02020603050405020304" pitchFamily="18" charset="0"/>
                <a:cs typeface="Times New Roman" panose="02020603050405020304" pitchFamily="18" charset="0"/>
              </a:rPr>
              <a:t>nhiêu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khoảng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trống</a:t>
            </a:r>
            <a:r>
              <a:rPr lang="en-US" sz="2000" dirty="0">
                <a:solidFill>
                  <a:schemeClr val="tx1"/>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6"/>
          <p:cNvSpPr txBox="1">
            <a:spLocks noGrp="1"/>
          </p:cNvSpPr>
          <p:nvPr>
            <p:ph type="ctrTitle" idx="4294967295"/>
          </p:nvPr>
        </p:nvSpPr>
        <p:spPr>
          <a:xfrm>
            <a:off x="1950344" y="2110854"/>
            <a:ext cx="6569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9600" dirty="0">
                <a:solidFill>
                  <a:schemeClr val="accent4"/>
                </a:solidFill>
              </a:rPr>
              <a:t>DEMO</a:t>
            </a:r>
            <a:endParaRPr sz="9600" dirty="0">
              <a:solidFill>
                <a:schemeClr val="accent4"/>
              </a:solidFill>
            </a:endParaRPr>
          </a:p>
        </p:txBody>
      </p:sp>
      <p:sp>
        <p:nvSpPr>
          <p:cNvPr id="350" name="Google Shape;350;p2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grpSp>
        <p:nvGrpSpPr>
          <p:cNvPr id="351" name="Google Shape;351;p26"/>
          <p:cNvGrpSpPr/>
          <p:nvPr/>
        </p:nvGrpSpPr>
        <p:grpSpPr>
          <a:xfrm>
            <a:off x="0" y="1872550"/>
            <a:ext cx="1615075" cy="1398164"/>
            <a:chOff x="375912" y="847485"/>
            <a:chExt cx="405788" cy="351315"/>
          </a:xfrm>
        </p:grpSpPr>
        <p:sp>
          <p:nvSpPr>
            <p:cNvPr id="352" name="Google Shape;352;p26"/>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Graphic 3" descr="Presentation with media">
            <a:extLst>
              <a:ext uri="{FF2B5EF4-FFF2-40B4-BE49-F238E27FC236}">
                <a16:creationId xmlns:a16="http://schemas.microsoft.com/office/drawing/2014/main" xmlns="" id="{C0473B58-FC8C-42C8-82DA-00089209EA8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58871" y="2209726"/>
            <a:ext cx="724047" cy="72404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TÀI LIỆU THAM KHẢO</a:t>
            </a:r>
            <a:endParaRPr dirty="0"/>
          </a:p>
        </p:txBody>
      </p:sp>
      <p:sp>
        <p:nvSpPr>
          <p:cNvPr id="466" name="Google Shape;466;p36"/>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dirty="0"/>
              <a:t/>
            </a:r>
            <a:br>
              <a:rPr lang="en" sz="1800" dirty="0"/>
            </a:br>
            <a:r>
              <a:rPr lang="en-US" sz="1800" u="sng" dirty="0">
                <a:solidFill>
                  <a:schemeClr val="hlink"/>
                </a:solidFill>
              </a:rPr>
              <a:t>https://github.com/BlueDi/Hand-Detection</a:t>
            </a:r>
            <a:r>
              <a:rPr lang="en" sz="1800" dirty="0"/>
              <a:t/>
            </a:r>
            <a:br>
              <a:rPr lang="en" sz="1800" dirty="0"/>
            </a:br>
            <a:endParaRPr sz="1800" b="1" dirty="0">
              <a:solidFill>
                <a:srgbClr val="3D85C6"/>
              </a:solidFill>
            </a:endParaRPr>
          </a:p>
        </p:txBody>
      </p:sp>
      <p:sp>
        <p:nvSpPr>
          <p:cNvPr id="468" name="Google Shape;468;p3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4"/>
          <p:cNvSpPr txBox="1">
            <a:spLocks noGrp="1"/>
          </p:cNvSpPr>
          <p:nvPr>
            <p:ph type="ctrTitle" idx="4294967295"/>
          </p:nvPr>
        </p:nvSpPr>
        <p:spPr>
          <a:xfrm>
            <a:off x="1251424" y="1542352"/>
            <a:ext cx="3271200"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6800" dirty="0"/>
              <a:t>THANKS</a:t>
            </a:r>
            <a:r>
              <a:rPr lang="en" sz="6800" dirty="0"/>
              <a:t>!</a:t>
            </a:r>
            <a:endParaRPr sz="6800" dirty="0"/>
          </a:p>
        </p:txBody>
      </p:sp>
      <p:sp>
        <p:nvSpPr>
          <p:cNvPr id="446" name="Google Shape;446;p34"/>
          <p:cNvSpPr txBox="1">
            <a:spLocks noGrp="1"/>
          </p:cNvSpPr>
          <p:nvPr>
            <p:ph type="subTitle" idx="4294967295"/>
          </p:nvPr>
        </p:nvSpPr>
        <p:spPr>
          <a:xfrm>
            <a:off x="1251424" y="2476500"/>
            <a:ext cx="3271200" cy="210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4"/>
                </a:solidFill>
              </a:rPr>
              <a:t>ANY QUESTIONS?</a:t>
            </a:r>
            <a:endParaRPr b="1" dirty="0">
              <a:solidFill>
                <a:schemeClr val="accent4"/>
              </a:solidFill>
            </a:endParaRPr>
          </a:p>
          <a:p>
            <a:pPr marL="0" lvl="0" indent="0" algn="l" rtl="0">
              <a:spcBef>
                <a:spcPts val="600"/>
              </a:spcBef>
              <a:spcAft>
                <a:spcPts val="0"/>
              </a:spcAft>
              <a:buNone/>
            </a:pPr>
            <a:r>
              <a:rPr lang="en" dirty="0"/>
              <a:t>You can find me at:</a:t>
            </a:r>
            <a:endParaRPr dirty="0"/>
          </a:p>
          <a:p>
            <a:pPr marL="457200" lvl="0" indent="-342900" algn="l" rtl="0">
              <a:spcBef>
                <a:spcPts val="600"/>
              </a:spcBef>
              <a:spcAft>
                <a:spcPts val="0"/>
              </a:spcAft>
              <a:buSzPts val="1800"/>
              <a:buChar char="⬥"/>
            </a:pPr>
            <a:r>
              <a:rPr lang="en-US" sz="2000" dirty="0"/>
              <a:t>vannhat820</a:t>
            </a:r>
            <a:r>
              <a:rPr lang="en" sz="2000" dirty="0"/>
              <a:t>@</a:t>
            </a:r>
            <a:r>
              <a:rPr lang="en-US" sz="2000" dirty="0"/>
              <a:t>gmail.com</a:t>
            </a:r>
            <a:endParaRPr sz="2000" dirty="0"/>
          </a:p>
        </p:txBody>
      </p:sp>
      <p:sp>
        <p:nvSpPr>
          <p:cNvPr id="447" name="Google Shape;447;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grpSp>
        <p:nvGrpSpPr>
          <p:cNvPr id="448" name="Google Shape;448;p34"/>
          <p:cNvGrpSpPr/>
          <p:nvPr/>
        </p:nvGrpSpPr>
        <p:grpSpPr>
          <a:xfrm rot="10800000">
            <a:off x="5014102" y="1109741"/>
            <a:ext cx="4122748" cy="2955434"/>
            <a:chOff x="291713" y="847485"/>
            <a:chExt cx="489987" cy="351315"/>
          </a:xfrm>
        </p:grpSpPr>
        <p:sp>
          <p:nvSpPr>
            <p:cNvPr id="449" name="Google Shape;449;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5781655" y="2060399"/>
            <a:ext cx="958428" cy="901731"/>
            <a:chOff x="5972700" y="2330200"/>
            <a:chExt cx="411625" cy="387275"/>
          </a:xfrm>
        </p:grpSpPr>
        <p:sp>
          <p:nvSpPr>
            <p:cNvPr id="452" name="Google Shape;452;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HAND DETECTION</a:t>
            </a:r>
            <a:endParaRPr dirty="0"/>
          </a:p>
        </p:txBody>
      </p:sp>
      <p:grpSp>
        <p:nvGrpSpPr>
          <p:cNvPr id="199" name="Google Shape;199;p12"/>
          <p:cNvGrpSpPr/>
          <p:nvPr/>
        </p:nvGrpSpPr>
        <p:grpSpPr>
          <a:xfrm>
            <a:off x="690071" y="2289511"/>
            <a:ext cx="635183" cy="564280"/>
            <a:chOff x="5292575" y="3681900"/>
            <a:chExt cx="420150" cy="373275"/>
          </a:xfrm>
        </p:grpSpPr>
        <p:sp>
          <p:nvSpPr>
            <p:cNvPr id="200" name="Google Shape;200;p1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xmlns="" id="{24CDE1DB-21B8-4226-9289-85F354452BE0}"/>
              </a:ext>
            </a:extLst>
          </p:cNvPr>
          <p:cNvSpPr txBox="1"/>
          <p:nvPr/>
        </p:nvSpPr>
        <p:spPr>
          <a:xfrm>
            <a:off x="5923647" y="3339547"/>
            <a:ext cx="2534478" cy="461665"/>
          </a:xfrm>
          <a:prstGeom prst="rect">
            <a:avLst/>
          </a:prstGeom>
          <a:noFill/>
        </p:spPr>
        <p:txBody>
          <a:bodyPr wrap="square" rtlCol="0">
            <a:spAutoFit/>
          </a:bodyPr>
          <a:lstStyle/>
          <a:p>
            <a:pPr algn="r">
              <a:lnSpc>
                <a:spcPct val="150000"/>
              </a:lnSpc>
            </a:pPr>
            <a:r>
              <a:rPr lang="en-US" sz="1600" dirty="0">
                <a:solidFill>
                  <a:schemeClr val="tx1"/>
                </a:solidFill>
                <a:latin typeface="Saira SemiCondensed Medium" panose="020B0604020202020204" charset="0"/>
                <a:cs typeface="Saira SemiCondensed Medium" panose="020B0604020202020204" charset="0"/>
              </a:rPr>
              <a:t>GVHD: TS </a:t>
            </a:r>
            <a:r>
              <a:rPr lang="en-US" sz="1600" dirty="0" smtClean="0">
                <a:solidFill>
                  <a:schemeClr val="tx1"/>
                </a:solidFill>
                <a:latin typeface="Saira SemiCondensed Medium" panose="020B0604020202020204" charset="0"/>
                <a:cs typeface="Saira SemiCondensed Medium" panose="020B0604020202020204" charset="0"/>
              </a:rPr>
              <a:t>Mai </a:t>
            </a:r>
            <a:r>
              <a:rPr lang="en-US" sz="1600" dirty="0" err="1" smtClean="0">
                <a:solidFill>
                  <a:schemeClr val="tx1"/>
                </a:solidFill>
                <a:latin typeface="Saira SemiCondensed Medium" panose="020B0604020202020204" charset="0"/>
                <a:cs typeface="Saira SemiCondensed Medium" panose="020B0604020202020204" charset="0"/>
              </a:rPr>
              <a:t>Tiến</a:t>
            </a:r>
            <a:r>
              <a:rPr lang="en-US" sz="1600" dirty="0" smtClean="0">
                <a:solidFill>
                  <a:schemeClr val="tx1"/>
                </a:solidFill>
                <a:latin typeface="Saira SemiCondensed Medium" panose="020B0604020202020204" charset="0"/>
                <a:cs typeface="Saira SemiCondensed Medium" panose="020B0604020202020204" charset="0"/>
              </a:rPr>
              <a:t> </a:t>
            </a:r>
            <a:r>
              <a:rPr lang="en-US" sz="1600" smtClean="0">
                <a:solidFill>
                  <a:schemeClr val="tx1"/>
                </a:solidFill>
                <a:latin typeface="Saira SemiCondensed Medium" panose="020B0604020202020204" charset="0"/>
                <a:cs typeface="Saira SemiCondensed Medium" panose="020B0604020202020204" charset="0"/>
              </a:rPr>
              <a:t>Dũng</a:t>
            </a:r>
            <a:endParaRPr lang="en-US" sz="1600" dirty="0">
              <a:solidFill>
                <a:schemeClr val="tx1"/>
              </a:solidFill>
              <a:latin typeface="Saira SemiCondensed Medium" panose="020B0604020202020204" charset="0"/>
              <a:cs typeface="Saira SemiCondensed Medium"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3"/>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NỘI DUNG TRÌNH BÀY</a:t>
            </a:r>
            <a:endParaRPr dirty="0"/>
          </a:p>
        </p:txBody>
      </p:sp>
      <p:sp>
        <p:nvSpPr>
          <p:cNvPr id="213" name="Google Shape;213;p13"/>
          <p:cNvSpPr txBox="1">
            <a:spLocks noGrp="1"/>
          </p:cNvSpPr>
          <p:nvPr>
            <p:ph type="body" idx="1"/>
          </p:nvPr>
        </p:nvSpPr>
        <p:spPr>
          <a:prstGeom prst="rect">
            <a:avLst/>
          </a:prstGeom>
        </p:spPr>
        <p:txBody>
          <a:bodyPr spcFirstLastPara="1" wrap="square" lIns="0" tIns="0" rIns="0" bIns="0" anchor="t" anchorCtr="0">
            <a:noAutofit/>
          </a:bodyPr>
          <a:lstStyle/>
          <a:p>
            <a:pPr marL="285750" lvl="0" indent="-285750" algn="l" rtl="0">
              <a:lnSpc>
                <a:spcPct val="200000"/>
              </a:lnSpc>
              <a:spcBef>
                <a:spcPts val="0"/>
              </a:spcBef>
              <a:spcAft>
                <a:spcPts val="0"/>
              </a:spcAft>
              <a:buClr>
                <a:schemeClr val="dk1"/>
              </a:buClr>
              <a:buSzPts val="1100"/>
              <a:buFont typeface="+mj-lt"/>
              <a:buAutoNum type="romanUcPeriod"/>
            </a:pPr>
            <a:r>
              <a:rPr lang="en-US" sz="1600" b="1" dirty="0" err="1">
                <a:latin typeface="Saira Semi Condensed" panose="020B0604020202020204" charset="0"/>
                <a:ea typeface="Ebrima" panose="02000000000000000000" pitchFamily="2" charset="0"/>
                <a:cs typeface="Saira Semi Condensed" panose="020B0604020202020204" charset="0"/>
              </a:rPr>
              <a:t>Giới</a:t>
            </a:r>
            <a:r>
              <a:rPr lang="en-US" sz="1600" b="1" dirty="0">
                <a:latin typeface="Saira Semi Condensed" panose="020B0604020202020204" charset="0"/>
                <a:ea typeface="Ebrima" panose="02000000000000000000" pitchFamily="2" charset="0"/>
                <a:cs typeface="Saira Semi Condensed" panose="020B0604020202020204" charset="0"/>
              </a:rPr>
              <a:t> </a:t>
            </a:r>
            <a:r>
              <a:rPr lang="en-US" sz="1600" b="1" dirty="0" err="1">
                <a:latin typeface="Saira Semi Condensed" panose="020B0604020202020204" charset="0"/>
                <a:ea typeface="Ebrima" panose="02000000000000000000" pitchFamily="2" charset="0"/>
                <a:cs typeface="Saira Semi Condensed" panose="020B0604020202020204" charset="0"/>
              </a:rPr>
              <a:t>thiệu</a:t>
            </a:r>
            <a:r>
              <a:rPr lang="en-US" sz="1600" b="1" dirty="0">
                <a:latin typeface="Saira Semi Condensed" panose="020B0604020202020204" charset="0"/>
                <a:ea typeface="Ebrima" panose="02000000000000000000" pitchFamily="2" charset="0"/>
                <a:cs typeface="Saira Semi Condensed" panose="020B0604020202020204" charset="0"/>
              </a:rPr>
              <a:t> </a:t>
            </a:r>
            <a:r>
              <a:rPr lang="en-US" sz="1600" b="1" dirty="0" err="1">
                <a:latin typeface="Saira Semi Condensed" panose="020B0604020202020204" charset="0"/>
                <a:ea typeface="Ebrima" panose="02000000000000000000" pitchFamily="2" charset="0"/>
                <a:cs typeface="Saira Semi Condensed" panose="020B0604020202020204" charset="0"/>
              </a:rPr>
              <a:t>chung</a:t>
            </a:r>
            <a:endParaRPr lang="en-US" sz="1600" b="1" dirty="0">
              <a:latin typeface="Saira Semi Condensed" panose="020B0604020202020204" charset="0"/>
              <a:ea typeface="Ebrima" panose="02000000000000000000" pitchFamily="2" charset="0"/>
              <a:cs typeface="Saira Semi Condensed" panose="020B0604020202020204" charset="0"/>
            </a:endParaRPr>
          </a:p>
          <a:p>
            <a:pPr marL="285750" lvl="0" indent="-285750" algn="l" rtl="0">
              <a:lnSpc>
                <a:spcPct val="200000"/>
              </a:lnSpc>
              <a:spcBef>
                <a:spcPts val="0"/>
              </a:spcBef>
              <a:spcAft>
                <a:spcPts val="0"/>
              </a:spcAft>
              <a:buClr>
                <a:schemeClr val="dk1"/>
              </a:buClr>
              <a:buSzPts val="1100"/>
              <a:buFont typeface="+mj-lt"/>
              <a:buAutoNum type="romanUcPeriod"/>
            </a:pPr>
            <a:r>
              <a:rPr lang="en-US" sz="1600" b="1" dirty="0" err="1">
                <a:latin typeface="Saira Semi Condensed" panose="020B0604020202020204" charset="0"/>
                <a:ea typeface="Ebrima" panose="02000000000000000000" pitchFamily="2" charset="0"/>
                <a:cs typeface="Saira Semi Condensed" panose="020B0604020202020204" charset="0"/>
              </a:rPr>
              <a:t>Các</a:t>
            </a:r>
            <a:r>
              <a:rPr lang="en-US" sz="1600" b="1" dirty="0">
                <a:latin typeface="Saira Semi Condensed" panose="020B0604020202020204" charset="0"/>
                <a:ea typeface="Ebrima" panose="02000000000000000000" pitchFamily="2" charset="0"/>
                <a:cs typeface="Saira Semi Condensed" panose="020B0604020202020204" charset="0"/>
              </a:rPr>
              <a:t> b</a:t>
            </a:r>
            <a:r>
              <a:rPr lang="vi-VN" sz="1600" b="1" dirty="0">
                <a:latin typeface="Saira Semi Condensed" panose="020B0604020202020204" charset="0"/>
                <a:ea typeface="Ebrima" panose="02000000000000000000" pitchFamily="2" charset="0"/>
                <a:cs typeface="Saira Semi Condensed" panose="020B0604020202020204" charset="0"/>
              </a:rPr>
              <a:t>ư</a:t>
            </a:r>
            <a:r>
              <a:rPr lang="en-US" sz="1600" b="1" dirty="0" err="1">
                <a:latin typeface="Saira Semi Condensed" panose="020B0604020202020204" charset="0"/>
                <a:ea typeface="Ebrima" panose="02000000000000000000" pitchFamily="2" charset="0"/>
                <a:cs typeface="Saira Semi Condensed" panose="020B0604020202020204" charset="0"/>
              </a:rPr>
              <a:t>ớc</a:t>
            </a:r>
            <a:r>
              <a:rPr lang="en-US" sz="1600" b="1" dirty="0">
                <a:latin typeface="Saira Semi Condensed" panose="020B0604020202020204" charset="0"/>
                <a:ea typeface="Ebrima" panose="02000000000000000000" pitchFamily="2" charset="0"/>
                <a:cs typeface="Saira Semi Condensed" panose="020B0604020202020204" charset="0"/>
              </a:rPr>
              <a:t> </a:t>
            </a:r>
            <a:r>
              <a:rPr lang="en-US" sz="1600" b="1" dirty="0" err="1">
                <a:latin typeface="Saira Semi Condensed" panose="020B0604020202020204" charset="0"/>
                <a:ea typeface="Ebrima" panose="02000000000000000000" pitchFamily="2" charset="0"/>
                <a:cs typeface="Saira Semi Condensed" panose="020B0604020202020204" charset="0"/>
              </a:rPr>
              <a:t>xử</a:t>
            </a:r>
            <a:r>
              <a:rPr lang="en-US" sz="1600" b="1" dirty="0">
                <a:latin typeface="Saira Semi Condensed" panose="020B0604020202020204" charset="0"/>
                <a:ea typeface="Ebrima" panose="02000000000000000000" pitchFamily="2" charset="0"/>
                <a:cs typeface="Saira Semi Condensed" panose="020B0604020202020204" charset="0"/>
              </a:rPr>
              <a:t> </a:t>
            </a:r>
            <a:r>
              <a:rPr lang="en-US" sz="1600" b="1" dirty="0" err="1">
                <a:latin typeface="Saira Semi Condensed" panose="020B0604020202020204" charset="0"/>
                <a:ea typeface="Ebrima" panose="02000000000000000000" pitchFamily="2" charset="0"/>
                <a:cs typeface="Saira Semi Condensed" panose="020B0604020202020204" charset="0"/>
              </a:rPr>
              <a:t>lý</a:t>
            </a:r>
            <a:endParaRPr lang="en-US" sz="1600" b="1" dirty="0">
              <a:latin typeface="Saira Semi Condensed" panose="020B0604020202020204" charset="0"/>
              <a:ea typeface="Ebrima" panose="02000000000000000000" pitchFamily="2" charset="0"/>
              <a:cs typeface="Saira Semi Condensed" panose="020B0604020202020204" charset="0"/>
            </a:endParaRPr>
          </a:p>
          <a:p>
            <a:pPr marL="285750" lvl="0" indent="-285750" algn="l" rtl="0">
              <a:lnSpc>
                <a:spcPct val="200000"/>
              </a:lnSpc>
              <a:spcBef>
                <a:spcPts val="0"/>
              </a:spcBef>
              <a:spcAft>
                <a:spcPts val="0"/>
              </a:spcAft>
              <a:buClr>
                <a:schemeClr val="dk1"/>
              </a:buClr>
              <a:buSzPts val="1100"/>
              <a:buFont typeface="+mj-lt"/>
              <a:buAutoNum type="romanUcPeriod"/>
            </a:pPr>
            <a:r>
              <a:rPr lang="en-US" sz="1600" b="1" dirty="0">
                <a:latin typeface="Saira Semi Condensed" panose="020B0604020202020204" charset="0"/>
                <a:ea typeface="Ebrima" panose="02000000000000000000" pitchFamily="2" charset="0"/>
                <a:cs typeface="Saira Semi Condensed" panose="020B0604020202020204" charset="0"/>
              </a:rPr>
              <a:t>Contour </a:t>
            </a:r>
            <a:r>
              <a:rPr lang="en-US" sz="1600" b="1" dirty="0" err="1">
                <a:latin typeface="Saira Semi Condensed" panose="020B0604020202020204" charset="0"/>
                <a:ea typeface="Ebrima" panose="02000000000000000000" pitchFamily="2" charset="0"/>
                <a:cs typeface="Saira Semi Condensed" panose="020B0604020202020204" charset="0"/>
              </a:rPr>
              <a:t>và</a:t>
            </a:r>
            <a:r>
              <a:rPr lang="en-US" sz="1600" b="1" dirty="0">
                <a:latin typeface="Saira Semi Condensed" panose="020B0604020202020204" charset="0"/>
                <a:ea typeface="Ebrima" panose="02000000000000000000" pitchFamily="2" charset="0"/>
                <a:cs typeface="Saira Semi Condensed" panose="020B0604020202020204" charset="0"/>
              </a:rPr>
              <a:t> Convex Hull</a:t>
            </a:r>
          </a:p>
          <a:p>
            <a:pPr marL="285750" lvl="0" indent="-285750" algn="l" rtl="0">
              <a:lnSpc>
                <a:spcPct val="200000"/>
              </a:lnSpc>
              <a:spcBef>
                <a:spcPts val="0"/>
              </a:spcBef>
              <a:spcAft>
                <a:spcPts val="0"/>
              </a:spcAft>
              <a:buClr>
                <a:schemeClr val="dk1"/>
              </a:buClr>
              <a:buSzPts val="1100"/>
              <a:buFont typeface="+mj-lt"/>
              <a:buAutoNum type="romanUcPeriod"/>
            </a:pPr>
            <a:r>
              <a:rPr lang="en-US" sz="1600" b="1" dirty="0" err="1">
                <a:latin typeface="Saira Semi Condensed" panose="020B0604020202020204" charset="0"/>
                <a:ea typeface="Ebrima" panose="02000000000000000000" pitchFamily="2" charset="0"/>
                <a:cs typeface="Saira Semi Condensed" panose="020B0604020202020204" charset="0"/>
              </a:rPr>
              <a:t>Nhận</a:t>
            </a:r>
            <a:r>
              <a:rPr lang="en-US" sz="1600" b="1" dirty="0">
                <a:latin typeface="Saira Semi Condensed" panose="020B0604020202020204" charset="0"/>
                <a:ea typeface="Ebrima" panose="02000000000000000000" pitchFamily="2" charset="0"/>
                <a:cs typeface="Saira Semi Condensed" panose="020B0604020202020204" charset="0"/>
              </a:rPr>
              <a:t> </a:t>
            </a:r>
            <a:r>
              <a:rPr lang="en-US" sz="1600" b="1" dirty="0" err="1">
                <a:latin typeface="Saira Semi Condensed" panose="020B0604020202020204" charset="0"/>
                <a:ea typeface="Ebrima" panose="02000000000000000000" pitchFamily="2" charset="0"/>
                <a:cs typeface="Saira Semi Condensed" panose="020B0604020202020204" charset="0"/>
              </a:rPr>
              <a:t>diện</a:t>
            </a:r>
            <a:r>
              <a:rPr lang="en-US" sz="1600" b="1" dirty="0">
                <a:latin typeface="Saira Semi Condensed" panose="020B0604020202020204" charset="0"/>
                <a:ea typeface="Ebrima" panose="02000000000000000000" pitchFamily="2" charset="0"/>
                <a:cs typeface="Saira Semi Condensed" panose="020B0604020202020204" charset="0"/>
              </a:rPr>
              <a:t> </a:t>
            </a:r>
            <a:r>
              <a:rPr lang="en-US" sz="1600" b="1" dirty="0" err="1">
                <a:latin typeface="Saira Semi Condensed" panose="020B0604020202020204" charset="0"/>
                <a:ea typeface="Ebrima" panose="02000000000000000000" pitchFamily="2" charset="0"/>
                <a:cs typeface="Saira Semi Condensed" panose="020B0604020202020204" charset="0"/>
              </a:rPr>
              <a:t>cử</a:t>
            </a:r>
            <a:r>
              <a:rPr lang="en-US" sz="1600" b="1" dirty="0">
                <a:latin typeface="Saira Semi Condensed" panose="020B0604020202020204" charset="0"/>
                <a:ea typeface="Ebrima" panose="02000000000000000000" pitchFamily="2" charset="0"/>
                <a:cs typeface="Saira Semi Condensed" panose="020B0604020202020204" charset="0"/>
              </a:rPr>
              <a:t> </a:t>
            </a:r>
            <a:r>
              <a:rPr lang="en-US" sz="1600" b="1" dirty="0" err="1">
                <a:latin typeface="Saira Semi Condensed" panose="020B0604020202020204" charset="0"/>
                <a:ea typeface="Ebrima" panose="02000000000000000000" pitchFamily="2" charset="0"/>
                <a:cs typeface="Saira Semi Condensed" panose="020B0604020202020204" charset="0"/>
              </a:rPr>
              <a:t>chỉ</a:t>
            </a:r>
            <a:endParaRPr lang="en-US" sz="1600" b="1" dirty="0">
              <a:latin typeface="Saira Semi Condensed" panose="020B0604020202020204" charset="0"/>
              <a:ea typeface="Ebrima" panose="02000000000000000000" pitchFamily="2" charset="0"/>
              <a:cs typeface="Saira Semi Condensed" panose="020B0604020202020204" charset="0"/>
            </a:endParaRPr>
          </a:p>
          <a:p>
            <a:pPr marL="285750" lvl="0" indent="-285750" algn="l" rtl="0">
              <a:lnSpc>
                <a:spcPct val="200000"/>
              </a:lnSpc>
              <a:spcBef>
                <a:spcPts val="0"/>
              </a:spcBef>
              <a:spcAft>
                <a:spcPts val="0"/>
              </a:spcAft>
              <a:buClr>
                <a:schemeClr val="dk1"/>
              </a:buClr>
              <a:buSzPts val="1100"/>
              <a:buFont typeface="+mj-lt"/>
              <a:buAutoNum type="romanUcPeriod"/>
            </a:pPr>
            <a:r>
              <a:rPr lang="en-US" sz="1600" b="1" dirty="0">
                <a:latin typeface="Saira Semi Condensed" panose="020B0604020202020204" charset="0"/>
                <a:ea typeface="Ebrima" panose="02000000000000000000" pitchFamily="2" charset="0"/>
                <a:cs typeface="Saira Semi Condensed" panose="020B0604020202020204" charset="0"/>
              </a:rPr>
              <a:t>Demo</a:t>
            </a:r>
          </a:p>
          <a:p>
            <a:pPr marL="285750" lvl="0" indent="-285750" algn="l" rtl="0">
              <a:lnSpc>
                <a:spcPct val="200000"/>
              </a:lnSpc>
              <a:spcBef>
                <a:spcPts val="0"/>
              </a:spcBef>
              <a:spcAft>
                <a:spcPts val="0"/>
              </a:spcAft>
              <a:buClr>
                <a:schemeClr val="dk1"/>
              </a:buClr>
              <a:buSzPts val="1100"/>
              <a:buFont typeface="+mj-lt"/>
              <a:buAutoNum type="romanUcPeriod"/>
            </a:pPr>
            <a:r>
              <a:rPr lang="en-US" sz="1600" b="1" dirty="0" err="1">
                <a:latin typeface="Saira Semi Condensed" panose="020B0604020202020204" charset="0"/>
                <a:ea typeface="Ebrima" panose="02000000000000000000" pitchFamily="2" charset="0"/>
                <a:cs typeface="Saira Semi Condensed" panose="020B0604020202020204" charset="0"/>
              </a:rPr>
              <a:t>Tài</a:t>
            </a:r>
            <a:r>
              <a:rPr lang="en-US" sz="1600" b="1" dirty="0">
                <a:latin typeface="Saira Semi Condensed" panose="020B0604020202020204" charset="0"/>
                <a:ea typeface="Ebrima" panose="02000000000000000000" pitchFamily="2" charset="0"/>
                <a:cs typeface="Saira Semi Condensed" panose="020B0604020202020204" charset="0"/>
              </a:rPr>
              <a:t> </a:t>
            </a:r>
            <a:r>
              <a:rPr lang="en-US" sz="1600" b="1" dirty="0" err="1">
                <a:latin typeface="Saira Semi Condensed" panose="020B0604020202020204" charset="0"/>
                <a:ea typeface="Ebrima" panose="02000000000000000000" pitchFamily="2" charset="0"/>
                <a:cs typeface="Saira Semi Condensed" panose="020B0604020202020204" charset="0"/>
              </a:rPr>
              <a:t>liệu</a:t>
            </a:r>
            <a:r>
              <a:rPr lang="en-US" sz="1600" b="1" dirty="0">
                <a:latin typeface="Saira Semi Condensed" panose="020B0604020202020204" charset="0"/>
                <a:ea typeface="Ebrima" panose="02000000000000000000" pitchFamily="2" charset="0"/>
                <a:cs typeface="Saira Semi Condensed" panose="020B0604020202020204" charset="0"/>
              </a:rPr>
              <a:t> </a:t>
            </a:r>
            <a:r>
              <a:rPr lang="en-US" sz="1600" b="1" dirty="0" err="1">
                <a:latin typeface="Saira Semi Condensed" panose="020B0604020202020204" charset="0"/>
                <a:ea typeface="Ebrima" panose="02000000000000000000" pitchFamily="2" charset="0"/>
                <a:cs typeface="Saira Semi Condensed" panose="020B0604020202020204" charset="0"/>
              </a:rPr>
              <a:t>tham</a:t>
            </a:r>
            <a:r>
              <a:rPr lang="en-US" sz="1600" b="1" dirty="0">
                <a:latin typeface="Saira Semi Condensed" panose="020B0604020202020204" charset="0"/>
                <a:ea typeface="Ebrima" panose="02000000000000000000" pitchFamily="2" charset="0"/>
                <a:cs typeface="Saira Semi Condensed" panose="020B0604020202020204" charset="0"/>
              </a:rPr>
              <a:t> </a:t>
            </a:r>
            <a:r>
              <a:rPr lang="en-US" sz="1600" b="1" dirty="0" err="1">
                <a:latin typeface="Saira Semi Condensed" panose="020B0604020202020204" charset="0"/>
                <a:ea typeface="Ebrima" panose="02000000000000000000" pitchFamily="2" charset="0"/>
                <a:cs typeface="Saira Semi Condensed" panose="020B0604020202020204" charset="0"/>
              </a:rPr>
              <a:t>khảo</a:t>
            </a:r>
            <a:endParaRPr sz="1600" dirty="0">
              <a:latin typeface="Saira Semi Condensed" panose="020B0604020202020204" charset="0"/>
              <a:ea typeface="Ebrima" panose="02000000000000000000" pitchFamily="2" charset="0"/>
              <a:cs typeface="Saira Semi Condensed" panose="020B0604020202020204" charset="0"/>
            </a:endParaRPr>
          </a:p>
        </p:txBody>
      </p:sp>
      <p:sp>
        <p:nvSpPr>
          <p:cNvPr id="215" name="Google Shape;215;p13"/>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lgn="l" rtl="0">
              <a:spcBef>
                <a:spcPts val="0"/>
              </a:spcBef>
              <a:spcAft>
                <a:spcPts val="0"/>
              </a:spcAft>
            </a:pPr>
            <a:r>
              <a:rPr lang="en-US" dirty="0" err="1"/>
              <a:t>Giới</a:t>
            </a:r>
            <a:r>
              <a:rPr lang="en-US" dirty="0"/>
              <a:t> </a:t>
            </a:r>
            <a:r>
              <a:rPr lang="en-US" dirty="0" err="1"/>
              <a:t>thiệu</a:t>
            </a:r>
            <a:r>
              <a:rPr lang="en-US" dirty="0"/>
              <a:t> </a:t>
            </a:r>
            <a:r>
              <a:rPr lang="en-US" dirty="0" err="1"/>
              <a:t>chung</a:t>
            </a:r>
            <a:endParaRPr dirty="0"/>
          </a:p>
        </p:txBody>
      </p:sp>
      <p:sp>
        <p:nvSpPr>
          <p:cNvPr id="242" name="Google Shape;242;p17"/>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lvl="0"/>
            <a:r>
              <a:rPr lang="vi-VN" dirty="0">
                <a:latin typeface="+mj-lt"/>
                <a:cs typeface="Saira Semi Condensed" panose="020B0604020202020204" charset="0"/>
              </a:rPr>
              <a:t>Nhận dạng cử chỉ của tay là xác định xem cử chỉ mà người đó thực hiện thuộc cử chỉ nào trong số tập cử chỉ đã định nghĩa từ trước.</a:t>
            </a:r>
            <a:endParaRPr lang="en" dirty="0">
              <a:latin typeface="+mj-lt"/>
              <a:cs typeface="Saira Semi Condensed" panose="020B0604020202020204" charset="0"/>
            </a:endParaRPr>
          </a:p>
          <a:p>
            <a:pPr lvl="0"/>
            <a:r>
              <a:rPr lang="vi-VN" dirty="0">
                <a:latin typeface="+mj-lt"/>
                <a:cs typeface="Saira Semi Condensed" panose="020B0604020202020204" charset="0"/>
              </a:rPr>
              <a:t>Trong bài toán này, chúng ta sẽ dùng đặc trưng về màu sắc và một số đặc trưng cấp thấp khác để thực hiện nhận diện cử chỉ tay</a:t>
            </a:r>
            <a:r>
              <a:rPr lang="en-US" dirty="0">
                <a:latin typeface="+mj-lt"/>
                <a:cs typeface="Saira Semi Condensed" panose="020B0604020202020204" charset="0"/>
              </a:rPr>
              <a:t>.</a:t>
            </a:r>
            <a:endParaRPr dirty="0">
              <a:latin typeface="+mj-lt"/>
              <a:cs typeface="Saira Semi Condensed" panose="020B0604020202020204"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latin typeface="Times New Roman" panose="02020603050405020304" pitchFamily="18" charset="0"/>
                <a:cs typeface="Times New Roman" panose="02020603050405020304" pitchFamily="18" charset="0"/>
              </a:rPr>
              <a:t>B</a:t>
            </a:r>
            <a:r>
              <a:rPr lang="vi-VN" b="1" dirty="0">
                <a:latin typeface="Times New Roman" panose="02020603050405020304" pitchFamily="18" charset="0"/>
                <a:cs typeface="Times New Roman" panose="02020603050405020304" pitchFamily="18" charset="0"/>
              </a:rPr>
              <a:t>ư</a:t>
            </a:r>
            <a:r>
              <a:rPr lang="en-US" b="1" dirty="0" err="1">
                <a:latin typeface="Times New Roman" panose="02020603050405020304" pitchFamily="18" charset="0"/>
                <a:cs typeface="Times New Roman" panose="02020603050405020304" pitchFamily="18" charset="0"/>
              </a:rPr>
              <a:t>ớc</a:t>
            </a:r>
            <a:r>
              <a:rPr lang="en-US" b="1" dirty="0">
                <a:latin typeface="Times New Roman" panose="02020603050405020304" pitchFamily="18" charset="0"/>
                <a:cs typeface="Times New Roman" panose="02020603050405020304" pitchFamily="18" charset="0"/>
              </a:rPr>
              <a:t> 1: </a:t>
            </a:r>
            <a:r>
              <a:rPr lang="en-US" b="1" dirty="0" err="1">
                <a:latin typeface="Times New Roman" panose="02020603050405020304" pitchFamily="18" charset="0"/>
                <a:cs typeface="Times New Roman" panose="02020603050405020304" pitchFamily="18" charset="0"/>
              </a:rPr>
              <a:t>Lấy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màu</a:t>
            </a:r>
            <a:r>
              <a:rPr lang="en-US" b="1" dirty="0">
                <a:latin typeface="Times New Roman" panose="02020603050405020304" pitchFamily="18" charset="0"/>
                <a:cs typeface="Times New Roman" panose="02020603050405020304" pitchFamily="18" charset="0"/>
              </a:rPr>
              <a:t> da</a:t>
            </a:r>
          </a:p>
          <a:p>
            <a:pPr marL="342900" indent="-342900">
              <a:spcBef>
                <a:spcPts val="600"/>
              </a:spcBef>
              <a:spcAft>
                <a:spcPts val="600"/>
              </a:spcAf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Capture </a:t>
            </a:r>
            <a:r>
              <a:rPr lang="en-US" sz="1800" dirty="0" err="1">
                <a:solidFill>
                  <a:schemeClr val="tx1"/>
                </a:solidFill>
                <a:latin typeface="Times New Roman" panose="02020603050405020304" pitchFamily="18" charset="0"/>
                <a:cs typeface="Times New Roman" panose="02020603050405020304" pitchFamily="18" charset="0"/>
              </a:rPr>
              <a:t>bàn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tay</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chọn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vùng</a:t>
            </a:r>
            <a:r>
              <a:rPr lang="en-US" sz="1800" dirty="0">
                <a:solidFill>
                  <a:schemeClr val="tx1"/>
                </a:solidFill>
                <a:latin typeface="Times New Roman" panose="02020603050405020304" pitchFamily="18" charset="0"/>
                <a:cs typeface="Times New Roman" panose="02020603050405020304" pitchFamily="18" charset="0"/>
              </a:rPr>
              <a:t> da </a:t>
            </a:r>
            <a:r>
              <a:rPr lang="en-US" sz="1800" dirty="0" err="1">
                <a:solidFill>
                  <a:schemeClr val="tx1"/>
                </a:solidFill>
                <a:latin typeface="Times New Roman" panose="02020603050405020304" pitchFamily="18" charset="0"/>
                <a:cs typeface="Times New Roman" panose="02020603050405020304" pitchFamily="18" charset="0"/>
              </a:rPr>
              <a:t>giữa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bàn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tay</a:t>
            </a:r>
            <a:r>
              <a:rPr lang="en-US" sz="1800" dirty="0">
                <a:solidFill>
                  <a:schemeClr val="tx1"/>
                </a:solidFill>
                <a:latin typeface="Times New Roman" panose="02020603050405020304" pitchFamily="18" charset="0"/>
                <a:cs typeface="Times New Roman" panose="02020603050405020304" pitchFamily="18" charset="0"/>
              </a:rPr>
              <a:t>.</a:t>
            </a:r>
          </a:p>
          <a:p>
            <a:pPr marL="342900" indent="-342900">
              <a:spcBef>
                <a:spcPts val="600"/>
              </a:spcBef>
              <a:spcAft>
                <a:spcPts val="600"/>
              </a:spcAft>
              <a:buFont typeface="Arial" panose="020B0604020202020204" pitchFamily="34" charset="0"/>
              <a:buChar char="•"/>
            </a:pPr>
            <a:r>
              <a:rPr lang="en-US" sz="1800" dirty="0" err="1">
                <a:solidFill>
                  <a:schemeClr val="tx1"/>
                </a:solidFill>
                <a:latin typeface="Times New Roman" panose="02020603050405020304" pitchFamily="18" charset="0"/>
                <a:cs typeface="Times New Roman" panose="02020603050405020304" pitchFamily="18" charset="0"/>
              </a:rPr>
              <a:t>Chuyển</a:t>
            </a:r>
            <a:r>
              <a:rPr lang="en-US" sz="1800" dirty="0">
                <a:solidFill>
                  <a:schemeClr val="tx1"/>
                </a:solidFill>
                <a:latin typeface="Times New Roman" panose="02020603050405020304" pitchFamily="18" charset="0"/>
                <a:cs typeface="Times New Roman" panose="02020603050405020304" pitchFamily="18" charset="0"/>
              </a:rPr>
              <a:t> RGB sang HSV.</a:t>
            </a:r>
          </a:p>
          <a:p>
            <a:pPr marL="342900" indent="-342900">
              <a:spcBef>
                <a:spcPts val="600"/>
              </a:spcBef>
              <a:spcAft>
                <a:spcPts val="600"/>
              </a:spcAft>
              <a:buFont typeface="Arial" panose="020B0604020202020204" pitchFamily="34" charset="0"/>
              <a:buChar char="•"/>
            </a:pPr>
            <a:r>
              <a:rPr lang="en-US" sz="1800" dirty="0" err="1">
                <a:solidFill>
                  <a:schemeClr val="tx1"/>
                </a:solidFill>
                <a:latin typeface="Times New Roman" panose="02020603050405020304" pitchFamily="18" charset="0"/>
                <a:cs typeface="Times New Roman" panose="02020603050405020304" pitchFamily="18" charset="0"/>
              </a:rPr>
              <a:t>Lấy</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giá</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trị</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trung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bình</a:t>
            </a:r>
            <a:r>
              <a:rPr lang="en-US" sz="1800" dirty="0">
                <a:solidFill>
                  <a:schemeClr val="tx1"/>
                </a:solidFill>
                <a:latin typeface="Times New Roman" panose="02020603050405020304" pitchFamily="18" charset="0"/>
                <a:cs typeface="Times New Roman" panose="02020603050405020304" pitchFamily="18" charset="0"/>
              </a:rPr>
              <a:t>, min </a:t>
            </a:r>
            <a:r>
              <a:rPr lang="en-US" sz="1800" dirty="0" err="1">
                <a:solidFill>
                  <a:schemeClr val="tx1"/>
                </a:solidFill>
                <a:latin typeface="Times New Roman" panose="02020603050405020304" pitchFamily="18" charset="0"/>
                <a:cs typeface="Times New Roman" panose="02020603050405020304" pitchFamily="18" charset="0"/>
              </a:rPr>
              <a:t>và</a:t>
            </a:r>
            <a:r>
              <a:rPr lang="en-US" sz="1800" dirty="0">
                <a:solidFill>
                  <a:schemeClr val="tx1"/>
                </a:solidFill>
                <a:latin typeface="Times New Roman" panose="02020603050405020304" pitchFamily="18" charset="0"/>
                <a:cs typeface="Times New Roman" panose="02020603050405020304" pitchFamily="18" charset="0"/>
              </a:rPr>
              <a:t> max.</a:t>
            </a:r>
          </a:p>
          <a:p>
            <a:pPr marL="342900" indent="-342900">
              <a:spcBef>
                <a:spcPts val="600"/>
              </a:spcBef>
              <a:spcAft>
                <a:spcPts val="600"/>
              </a:spcAft>
              <a:buFont typeface="Arial" panose="020B0604020202020204" pitchFamily="34" charset="0"/>
              <a:buChar char="•"/>
            </a:pPr>
            <a:r>
              <a:rPr lang="en-US" sz="1800" dirty="0" err="1">
                <a:solidFill>
                  <a:schemeClr val="tx1"/>
                </a:solidFill>
                <a:latin typeface="Times New Roman" panose="02020603050405020304" pitchFamily="18" charset="0"/>
                <a:cs typeface="Times New Roman" panose="02020603050405020304" pitchFamily="18" charset="0"/>
              </a:rPr>
              <a:t>Giá</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trị</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trung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bình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sẽ</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dùng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để</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nhận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diện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màu</a:t>
            </a:r>
            <a:r>
              <a:rPr lang="en-US" sz="1800" dirty="0">
                <a:solidFill>
                  <a:schemeClr val="tx1"/>
                </a:solidFill>
                <a:latin typeface="Times New Roman" panose="02020603050405020304" pitchFamily="18" charset="0"/>
                <a:cs typeface="Times New Roman" panose="02020603050405020304" pitchFamily="18" charset="0"/>
              </a:rPr>
              <a:t> da </a:t>
            </a:r>
            <a:r>
              <a:rPr lang="en-US" sz="1800" dirty="0" err="1">
                <a:solidFill>
                  <a:schemeClr val="tx1"/>
                </a:solidFill>
                <a:latin typeface="Times New Roman" panose="02020603050405020304" pitchFamily="18" charset="0"/>
                <a:cs typeface="Times New Roman" panose="02020603050405020304" pitchFamily="18" charset="0"/>
              </a:rPr>
              <a:t>trong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phần</a:t>
            </a:r>
            <a:r>
              <a:rPr lang="en-US" sz="1800" dirty="0">
                <a:solidFill>
                  <a:schemeClr val="tx1"/>
                </a:solidFill>
                <a:latin typeface="Times New Roman" panose="02020603050405020304" pitchFamily="18" charset="0"/>
                <a:cs typeface="Times New Roman" panose="02020603050405020304" pitchFamily="18" charset="0"/>
              </a:rPr>
              <a:t> detect.</a:t>
            </a:r>
          </a:p>
          <a:p>
            <a:pPr marL="342900" indent="-342900">
              <a:spcBef>
                <a:spcPts val="600"/>
              </a:spcBef>
              <a:spcAft>
                <a:spcPts val="600"/>
              </a:spcAft>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pPr marL="0" lvl="0" indent="0" algn="l" rtl="0">
              <a:spcBef>
                <a:spcPts val="600"/>
              </a:spcBef>
              <a:spcAft>
                <a:spcPts val="600"/>
              </a:spcAft>
              <a:buNone/>
            </a:pPr>
            <a:endParaRPr lang="en-US" dirty="0">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err="1"/>
              <a:t>Các</a:t>
            </a:r>
            <a:r>
              <a:rPr lang="en-US" dirty="0"/>
              <a:t> b</a:t>
            </a:r>
            <a:r>
              <a:rPr lang="vi-VN" dirty="0"/>
              <a:t>ư</a:t>
            </a:r>
            <a:r>
              <a:rPr lang="en-US" dirty="0" err="1"/>
              <a:t>ớc</a:t>
            </a:r>
            <a:r>
              <a:rPr lang="en-US" dirty="0"/>
              <a:t> </a:t>
            </a:r>
            <a:r>
              <a:rPr lang="en-US" dirty="0" err="1"/>
              <a:t>xử</a:t>
            </a:r>
            <a:r>
              <a:rPr lang="en-US" dirty="0"/>
              <a:t> </a:t>
            </a:r>
            <a:r>
              <a:rPr lang="en-US" dirty="0" err="1"/>
              <a:t>lý</a:t>
            </a:r>
            <a:endParaRPr dirty="0"/>
          </a:p>
        </p:txBody>
      </p:sp>
      <p:sp>
        <p:nvSpPr>
          <p:cNvPr id="269" name="Google Shape;269;p19"/>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p>
            <a:pPr marL="0" lvl="0" indent="0">
              <a:buNone/>
            </a:pPr>
            <a:r>
              <a:rPr lang="en-US" sz="1800" b="1" dirty="0">
                <a:latin typeface="Times New Roman" panose="02020603050405020304" pitchFamily="18" charset="0"/>
                <a:cs typeface="Times New Roman" panose="02020603050405020304" pitchFamily="18" charset="0"/>
              </a:rPr>
              <a:t>B</a:t>
            </a:r>
            <a:r>
              <a:rPr lang="vi-VN" sz="1800" b="1" dirty="0">
                <a:latin typeface="Times New Roman" panose="02020603050405020304" pitchFamily="18" charset="0"/>
                <a:cs typeface="Times New Roman" panose="02020603050405020304" pitchFamily="18" charset="0"/>
              </a:rPr>
              <a:t>ư</a:t>
            </a:r>
            <a:r>
              <a:rPr lang="en-US" sz="1800" b="1" dirty="0" err="1">
                <a:latin typeface="Times New Roman" panose="02020603050405020304" pitchFamily="18" charset="0"/>
                <a:cs typeface="Times New Roman" panose="02020603050405020304" pitchFamily="18" charset="0"/>
              </a:rPr>
              <a:t>ớc</a:t>
            </a:r>
            <a:r>
              <a:rPr lang="en-US" sz="1800" b="1" dirty="0">
                <a:latin typeface="Times New Roman" panose="02020603050405020304" pitchFamily="18" charset="0"/>
                <a:cs typeface="Times New Roman" panose="02020603050405020304" pitchFamily="18" charset="0"/>
              </a:rPr>
              <a:t> 2: </a:t>
            </a:r>
            <a:r>
              <a:rPr lang="en-US" sz="1800" b="1" dirty="0" err="1">
                <a:latin typeface="Times New Roman" panose="02020603050405020304" pitchFamily="18" charset="0"/>
                <a:cs typeface="Times New Roman" panose="02020603050405020304" pitchFamily="18" charset="0"/>
              </a:rPr>
              <a:t>Chọn</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khoảng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giá</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trị</a:t>
            </a:r>
            <a:endParaRPr lang="en-US" sz="1800" b="1" dirty="0">
              <a:latin typeface="Times New Roman" panose="02020603050405020304" pitchFamily="18" charset="0"/>
              <a:cs typeface="Times New Roman" panose="02020603050405020304" pitchFamily="18" charset="0"/>
            </a:endParaRPr>
          </a:p>
          <a:p>
            <a:pPr marL="342900" indent="-342900">
              <a:spcBef>
                <a:spcPts val="600"/>
              </a:spcBef>
              <a:spcAft>
                <a:spcPts val="6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Min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max </a:t>
            </a:r>
            <a:r>
              <a:rPr lang="en-US" sz="1800" dirty="0" err="1">
                <a:latin typeface="Times New Roman" panose="02020603050405020304" pitchFamily="18" charset="0"/>
                <a:cs typeface="Times New Roman" panose="02020603050405020304" pitchFamily="18" charset="0"/>
              </a:rPr>
              <a:t>dùng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chọn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nhạy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cảm</a:t>
            </a:r>
            <a:r>
              <a:rPr lang="en-US" sz="1800" dirty="0">
                <a:latin typeface="Times New Roman" panose="02020603050405020304" pitchFamily="18" charset="0"/>
                <a:cs typeface="Times New Roman" panose="02020603050405020304" pitchFamily="18" charset="0"/>
              </a:rPr>
              <a:t> - sensitivity </a:t>
            </a:r>
            <a:r>
              <a:rPr lang="en-US" sz="1800" dirty="0" err="1">
                <a:latin typeface="Times New Roman" panose="02020603050405020304" pitchFamily="18" charset="0"/>
                <a:cs typeface="Times New Roman" panose="02020603050405020304" pitchFamily="18" charset="0"/>
              </a:rPr>
              <a:t>xung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quanh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trung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bình</a:t>
            </a:r>
            <a:r>
              <a:rPr lang="en-US" sz="1800" dirty="0">
                <a:latin typeface="Times New Roman" panose="02020603050405020304" pitchFamily="18" charset="0"/>
                <a:cs typeface="Times New Roman" panose="02020603050405020304" pitchFamily="18" charset="0"/>
              </a:rPr>
              <a:t>.</a:t>
            </a:r>
          </a:p>
          <a:p>
            <a:pPr marL="342900" indent="-342900">
              <a:spcBef>
                <a:spcPts val="600"/>
              </a:spcBef>
              <a:spcAft>
                <a:spcPts val="6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0% sensitivity: </a:t>
            </a:r>
            <a:r>
              <a:rPr lang="en-US" sz="1800" dirty="0" err="1">
                <a:latin typeface="Times New Roman" panose="02020603050405020304" pitchFamily="18" charset="0"/>
                <a:cs typeface="Times New Roman" panose="02020603050405020304" pitchFamily="18" charset="0"/>
              </a:rPr>
              <a:t>Chỉ</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lấy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vùng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màu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màu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trung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bình</a:t>
            </a:r>
            <a:r>
              <a:rPr lang="en-US" sz="1800" dirty="0">
                <a:latin typeface="Times New Roman" panose="02020603050405020304" pitchFamily="18" charset="0"/>
                <a:cs typeface="Times New Roman" panose="02020603050405020304" pitchFamily="18" charset="0"/>
              </a:rPr>
              <a:t>.</a:t>
            </a:r>
          </a:p>
          <a:p>
            <a:pPr marL="342900" indent="-342900">
              <a:spcBef>
                <a:spcPts val="600"/>
              </a:spcBef>
              <a:spcAft>
                <a:spcPts val="6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100% sensitivity: </a:t>
            </a:r>
            <a:r>
              <a:rPr lang="en-US" sz="1800" dirty="0" err="1">
                <a:latin typeface="Times New Roman" panose="02020603050405020304" pitchFamily="18" charset="0"/>
                <a:cs typeface="Times New Roman" panose="02020603050405020304" pitchFamily="18" charset="0"/>
              </a:rPr>
              <a:t>Lấy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vùng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màu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từ</a:t>
            </a:r>
            <a:r>
              <a:rPr lang="en-US" sz="1800" dirty="0">
                <a:latin typeface="Times New Roman" panose="02020603050405020304" pitchFamily="18" charset="0"/>
                <a:cs typeface="Times New Roman" panose="02020603050405020304" pitchFamily="18" charset="0"/>
              </a:rPr>
              <a:t> min </a:t>
            </a:r>
            <a:r>
              <a:rPr lang="en-US" sz="1800" dirty="0" err="1">
                <a:latin typeface="Times New Roman" panose="02020603050405020304" pitchFamily="18" charset="0"/>
                <a:cs typeface="Times New Roman" panose="02020603050405020304" pitchFamily="18" charset="0"/>
              </a:rPr>
              <a:t>tới</a:t>
            </a:r>
            <a:r>
              <a:rPr lang="en-US" sz="1800" dirty="0">
                <a:latin typeface="Times New Roman" panose="02020603050405020304" pitchFamily="18" charset="0"/>
                <a:cs typeface="Times New Roman" panose="02020603050405020304" pitchFamily="18" charset="0"/>
              </a:rPr>
              <a:t> max.</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1207774" y="1430150"/>
            <a:ext cx="3453678" cy="3265800"/>
          </a:xfrm>
          <a:prstGeom prst="rect">
            <a:avLst/>
          </a:prstGeom>
        </p:spPr>
        <p:txBody>
          <a:bodyPr spcFirstLastPara="1" wrap="square" lIns="0" tIns="0" rIns="0" bIns="0" anchor="t" anchorCtr="0">
            <a:noAutofit/>
          </a:bodyPr>
          <a:lstStyle/>
          <a:p>
            <a:pPr marL="0" lvl="0" indent="0">
              <a:buNone/>
            </a:pPr>
            <a:r>
              <a:rPr lang="en-US" b="1" dirty="0">
                <a:latin typeface="Times New Roman" panose="02020603050405020304" pitchFamily="18" charset="0"/>
                <a:cs typeface="Times New Roman" panose="02020603050405020304" pitchFamily="18" charset="0"/>
              </a:rPr>
              <a:t>B</a:t>
            </a:r>
            <a:r>
              <a:rPr lang="vi-VN" b="1" dirty="0">
                <a:latin typeface="Times New Roman" panose="02020603050405020304" pitchFamily="18" charset="0"/>
                <a:cs typeface="Times New Roman" panose="02020603050405020304" pitchFamily="18" charset="0"/>
              </a:rPr>
              <a:t>ư</a:t>
            </a:r>
            <a:r>
              <a:rPr lang="en-US" b="1" dirty="0" err="1">
                <a:latin typeface="Times New Roman" panose="02020603050405020304" pitchFamily="18" charset="0"/>
                <a:cs typeface="Times New Roman" panose="02020603050405020304" pitchFamily="18" charset="0"/>
              </a:rPr>
              <a:t>ớc</a:t>
            </a:r>
            <a:r>
              <a:rPr lang="en-US" b="1" dirty="0">
                <a:latin typeface="Times New Roman" panose="02020603050405020304" pitchFamily="18" charset="0"/>
                <a:cs typeface="Times New Roman" panose="02020603050405020304" pitchFamily="18" charset="0"/>
              </a:rPr>
              <a:t> 3: </a:t>
            </a:r>
            <a:r>
              <a:rPr lang="en-US" b="1" dirty="0" err="1">
                <a:latin typeface="Times New Roman" panose="02020603050405020304" pitchFamily="18" charset="0"/>
                <a:cs typeface="Times New Roman" panose="02020603050405020304" pitchFamily="18" charset="0"/>
              </a:rPr>
              <a:t>Tăng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giảm</a:t>
            </a:r>
            <a:r>
              <a:rPr lang="en-US" b="1" dirty="0">
                <a:latin typeface="Times New Roman" panose="02020603050405020304" pitchFamily="18" charset="0"/>
                <a:cs typeface="Times New Roman" panose="02020603050405020304" pitchFamily="18" charset="0"/>
              </a:rPr>
              <a:t> Sensitivity</a:t>
            </a:r>
          </a:p>
          <a:p>
            <a:pPr marL="342900" indent="-342900">
              <a:spcBef>
                <a:spcPts val="600"/>
              </a:spcBef>
              <a:spcAft>
                <a:spcPts val="600"/>
              </a:spcAft>
              <a:buFont typeface="Arial" panose="020B0604020202020204" pitchFamily="34" charset="0"/>
              <a:buChar char="•"/>
            </a:pPr>
            <a:r>
              <a:rPr lang="en-US" sz="1800" dirty="0" err="1">
                <a:solidFill>
                  <a:schemeClr val="tx1"/>
                </a:solidFill>
                <a:latin typeface="Times New Roman" panose="02020603050405020304" pitchFamily="18" charset="0"/>
                <a:cs typeface="Times New Roman" panose="02020603050405020304" pitchFamily="18" charset="0"/>
              </a:rPr>
              <a:t>Giảm</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giá</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trị</a:t>
            </a:r>
            <a:r>
              <a:rPr lang="en-US" sz="1800" dirty="0">
                <a:solidFill>
                  <a:schemeClr val="tx1"/>
                </a:solidFill>
                <a:latin typeface="Times New Roman" panose="02020603050405020304" pitchFamily="18" charset="0"/>
                <a:cs typeface="Times New Roman" panose="02020603050405020304" pitchFamily="18" charset="0"/>
              </a:rPr>
              <a:t> sensitivity </a:t>
            </a:r>
            <a:r>
              <a:rPr lang="en-US" sz="1800" dirty="0" err="1">
                <a:solidFill>
                  <a:schemeClr val="tx1"/>
                </a:solidFill>
                <a:latin typeface="Times New Roman" panose="02020603050405020304" pitchFamily="18" charset="0"/>
                <a:cs typeface="Times New Roman" panose="02020603050405020304" pitchFamily="18" charset="0"/>
              </a:rPr>
              <a:t>giúp</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làm</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giảm</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thiểu</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nhiễu</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gây</a:t>
            </a:r>
            <a:r>
              <a:rPr lang="en-US" sz="1800" dirty="0">
                <a:solidFill>
                  <a:schemeClr val="tx1"/>
                </a:solidFill>
                <a:latin typeface="Times New Roman" panose="02020603050405020304" pitchFamily="18" charset="0"/>
                <a:cs typeface="Times New Roman" panose="02020603050405020304" pitchFamily="18" charset="0"/>
              </a:rPr>
              <a:t> ra </a:t>
            </a:r>
            <a:r>
              <a:rPr lang="en-US" sz="1800" dirty="0" err="1">
                <a:solidFill>
                  <a:schemeClr val="tx1"/>
                </a:solidFill>
                <a:latin typeface="Times New Roman" panose="02020603050405020304" pitchFamily="18" charset="0"/>
                <a:cs typeface="Times New Roman" panose="02020603050405020304" pitchFamily="18" charset="0"/>
              </a:rPr>
              <a:t>bởi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điều</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kiện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ánh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sáng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và</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các</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vật</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khác</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có</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cùng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màu</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sắc</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với</a:t>
            </a:r>
            <a:r>
              <a:rPr lang="en-US" sz="1800" dirty="0">
                <a:solidFill>
                  <a:schemeClr val="tx1"/>
                </a:solidFill>
                <a:latin typeface="Times New Roman" panose="02020603050405020304" pitchFamily="18" charset="0"/>
                <a:cs typeface="Times New Roman" panose="02020603050405020304" pitchFamily="18" charset="0"/>
              </a:rPr>
              <a:t> da </a:t>
            </a:r>
            <a:r>
              <a:rPr lang="en-US" sz="1800" dirty="0" err="1">
                <a:solidFill>
                  <a:schemeClr val="tx1"/>
                </a:solidFill>
                <a:latin typeface="Times New Roman" panose="02020603050405020304" pitchFamily="18" charset="0"/>
                <a:cs typeface="Times New Roman" panose="02020603050405020304" pitchFamily="18" charset="0"/>
              </a:rPr>
              <a:t>tay</a:t>
            </a:r>
            <a:r>
              <a:rPr lang="en-US" sz="1800" dirty="0">
                <a:solidFill>
                  <a:schemeClr val="tx1"/>
                </a:solidFill>
                <a:latin typeface="Times New Roman" panose="02020603050405020304" pitchFamily="18" charset="0"/>
                <a:cs typeface="Times New Roman" panose="02020603050405020304" pitchFamily="18" charset="0"/>
              </a:rPr>
              <a:t>.</a:t>
            </a:r>
          </a:p>
          <a:p>
            <a:pPr marL="342900" indent="-342900">
              <a:spcBef>
                <a:spcPts val="600"/>
              </a:spcBef>
              <a:spcAft>
                <a:spcPts val="600"/>
              </a:spcAft>
              <a:buFont typeface="Arial" panose="020B0604020202020204" pitchFamily="34" charset="0"/>
              <a:buChar char="•"/>
            </a:pPr>
            <a:r>
              <a:rPr lang="vi-VN" sz="1800" dirty="0">
                <a:solidFill>
                  <a:schemeClr val="tx1"/>
                </a:solidFill>
                <a:latin typeface="Times New Roman" panose="02020603050405020304" pitchFamily="18" charset="0"/>
                <a:cs typeface="Times New Roman" panose="02020603050405020304" pitchFamily="18" charset="0"/>
              </a:rPr>
              <a:t>Khi giảm sensitivity gần về 0% đồng nghĩa với vùng giá trị màu ta muốn detect hẹp lại dẫn đến không thể detect được</a:t>
            </a:r>
            <a:r>
              <a:rPr lang="en-US" sz="1800" dirty="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marL="0" lvl="0" indent="0" algn="l" rtl="0">
              <a:spcBef>
                <a:spcPts val="600"/>
              </a:spcBef>
              <a:spcAft>
                <a:spcPts val="600"/>
              </a:spcAft>
              <a:buNone/>
            </a:pPr>
            <a:endParaRPr lang="en-US" dirty="0">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err="1"/>
              <a:t>Các</a:t>
            </a:r>
            <a:r>
              <a:rPr lang="en-US" dirty="0"/>
              <a:t> b</a:t>
            </a:r>
            <a:r>
              <a:rPr lang="vi-VN" dirty="0"/>
              <a:t>ư</a:t>
            </a:r>
            <a:r>
              <a:rPr lang="en-US" dirty="0" err="1"/>
              <a:t>ớc</a:t>
            </a:r>
            <a:r>
              <a:rPr lang="en-US" dirty="0"/>
              <a:t> </a:t>
            </a:r>
            <a:r>
              <a:rPr lang="en-US" dirty="0" err="1"/>
              <a:t>xử</a:t>
            </a:r>
            <a:r>
              <a:rPr lang="en-US" dirty="0"/>
              <a:t> </a:t>
            </a:r>
            <a:r>
              <a:rPr lang="en-US" dirty="0" err="1"/>
              <a:t>lý</a:t>
            </a:r>
            <a:endParaRPr dirty="0"/>
          </a:p>
        </p:txBody>
      </p:sp>
      <p:sp>
        <p:nvSpPr>
          <p:cNvPr id="269" name="Google Shape;269;p19"/>
          <p:cNvSpPr txBox="1">
            <a:spLocks noGrp="1"/>
          </p:cNvSpPr>
          <p:nvPr>
            <p:ph type="body" idx="2"/>
          </p:nvPr>
        </p:nvSpPr>
        <p:spPr>
          <a:xfrm>
            <a:off x="4911203" y="1430150"/>
            <a:ext cx="3728972" cy="4135594"/>
          </a:xfrm>
          <a:prstGeom prst="rect">
            <a:avLst/>
          </a:prstGeom>
        </p:spPr>
        <p:txBody>
          <a:bodyPr spcFirstLastPara="1" wrap="square" lIns="0" tIns="0" rIns="0" bIns="0" anchor="t" anchorCtr="0">
            <a:noAutofit/>
          </a:bodyPr>
          <a:lstStyle/>
          <a:p>
            <a:pPr marL="0" lvl="0" indent="0">
              <a:buNone/>
            </a:pPr>
            <a:r>
              <a:rPr lang="en-US" sz="1800" b="1" dirty="0">
                <a:latin typeface="Times New Roman" panose="02020603050405020304" pitchFamily="18" charset="0"/>
                <a:cs typeface="Times New Roman" panose="02020603050405020304" pitchFamily="18" charset="0"/>
              </a:rPr>
              <a:t>B</a:t>
            </a:r>
            <a:r>
              <a:rPr lang="vi-VN" sz="1800" b="1" dirty="0">
                <a:latin typeface="Times New Roman" panose="02020603050405020304" pitchFamily="18" charset="0"/>
                <a:cs typeface="Times New Roman" panose="02020603050405020304" pitchFamily="18" charset="0"/>
              </a:rPr>
              <a:t>ư</a:t>
            </a:r>
            <a:r>
              <a:rPr lang="en-US" sz="1800" b="1" dirty="0" err="1">
                <a:latin typeface="Times New Roman" panose="02020603050405020304" pitchFamily="18" charset="0"/>
                <a:cs typeface="Times New Roman" panose="02020603050405020304" pitchFamily="18" charset="0"/>
              </a:rPr>
              <a:t>ớc</a:t>
            </a:r>
            <a:r>
              <a:rPr lang="en-US" sz="1800" b="1" dirty="0">
                <a:latin typeface="Times New Roman" panose="02020603050405020304" pitchFamily="18" charset="0"/>
                <a:cs typeface="Times New Roman" panose="02020603050405020304" pitchFamily="18" charset="0"/>
              </a:rPr>
              <a:t> 4: </a:t>
            </a:r>
            <a:r>
              <a:rPr lang="en-US" sz="1800" b="1" dirty="0" err="1">
                <a:latin typeface="Times New Roman" panose="02020603050405020304" pitchFamily="18" charset="0"/>
                <a:cs typeface="Times New Roman" panose="02020603050405020304" pitchFamily="18" charset="0"/>
              </a:rPr>
              <a:t>Loại</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bỏ</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nhiễu</a:t>
            </a:r>
            <a:endParaRPr lang="en-US" sz="1800" b="1" dirty="0">
              <a:latin typeface="Times New Roman" panose="02020603050405020304" pitchFamily="18" charset="0"/>
              <a:cs typeface="Times New Roman" panose="02020603050405020304" pitchFamily="18" charset="0"/>
            </a:endParaRPr>
          </a:p>
          <a:p>
            <a:pPr marL="342900" indent="-342900">
              <a:spcBef>
                <a:spcPts val="600"/>
              </a:spcBef>
              <a:spcAft>
                <a:spcPts val="600"/>
              </a:spcAft>
              <a:buFont typeface="Arial" panose="020B0604020202020204" pitchFamily="34" charset="0"/>
              <a:buChar char="•"/>
            </a:pPr>
            <a:r>
              <a:rPr lang="vi-VN" sz="1800" dirty="0">
                <a:latin typeface="Times New Roman" panose="02020603050405020304" pitchFamily="18" charset="0"/>
                <a:cs typeface="Times New Roman" panose="02020603050405020304" pitchFamily="18" charset="0"/>
              </a:rPr>
              <a:t>Lấy ngưỡng: từ kết quả đã tính được ở bước trên, ta lấy threshold những vùng có màu da tay.</a:t>
            </a:r>
            <a:endParaRPr lang="en-US" sz="1800" dirty="0">
              <a:latin typeface="Times New Roman" panose="02020603050405020304" pitchFamily="18" charset="0"/>
              <a:cs typeface="Times New Roman" panose="02020603050405020304" pitchFamily="18" charset="0"/>
            </a:endParaRPr>
          </a:p>
          <a:p>
            <a:pPr marL="342900" indent="-342900">
              <a:spcBef>
                <a:spcPts val="600"/>
              </a:spcBef>
              <a:spcAft>
                <a:spcPts val="6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Closing: </a:t>
            </a:r>
            <a:r>
              <a:rPr lang="en-US" sz="1800" dirty="0" err="1">
                <a:latin typeface="Times New Roman" panose="02020603050405020304" pitchFamily="18" charset="0"/>
                <a:cs typeface="Times New Roman" panose="02020603050405020304" pitchFamily="18" charset="0"/>
              </a:rPr>
              <a:t>thực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phép</a:t>
            </a:r>
            <a:r>
              <a:rPr lang="en-US" sz="1800" dirty="0">
                <a:latin typeface="Times New Roman" panose="02020603050405020304" pitchFamily="18" charset="0"/>
                <a:cs typeface="Times New Roman" panose="02020603050405020304" pitchFamily="18" charset="0"/>
              </a:rPr>
              <a:t> dilation </a:t>
            </a:r>
            <a:r>
              <a:rPr lang="en-US" sz="1800" dirty="0" err="1">
                <a:latin typeface="Times New Roman" panose="02020603050405020304" pitchFamily="18" charset="0"/>
                <a:cs typeface="Times New Roman" panose="02020603050405020304" pitchFamily="18" charset="0"/>
              </a:rPr>
              <a:t>sau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erosion. </a:t>
            </a:r>
            <a:r>
              <a:rPr lang="en-US" sz="1800" dirty="0" err="1">
                <a:latin typeface="Times New Roman" panose="02020603050405020304" pitchFamily="18" charset="0"/>
                <a:cs typeface="Times New Roman" panose="02020603050405020304" pitchFamily="18" charset="0"/>
              </a:rPr>
              <a:t>Mục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đích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lấp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đầy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đốm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lõm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tay</a:t>
            </a:r>
            <a:r>
              <a:rPr lang="en-US" sz="1800" dirty="0">
                <a:latin typeface="Times New Roman" panose="02020603050405020304" pitchFamily="18" charset="0"/>
                <a:cs typeface="Times New Roman" panose="02020603050405020304" pitchFamily="18" charset="0"/>
              </a:rPr>
              <a:t>.</a:t>
            </a:r>
          </a:p>
          <a:p>
            <a:pPr marL="342900" indent="-342900">
              <a:spcBef>
                <a:spcPts val="600"/>
              </a:spcBef>
              <a:spcAft>
                <a:spcPts val="6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Gaussian blur: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loại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bỏ</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nhiễu</a:t>
            </a:r>
            <a:r>
              <a:rPr lang="en-US" sz="1800" dirty="0">
                <a:latin typeface="Times New Roman" panose="02020603050405020304" pitchFamily="18" charset="0"/>
                <a:cs typeface="Times New Roman" panose="02020603050405020304" pitchFamily="18" charset="0"/>
              </a:rPr>
              <a:t>  do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thuật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toán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phát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cạnh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nhạy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cảm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nhiễu</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3551681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70" name="Google Shape;270;p1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6" name="Picture 5">
            <a:extLst>
              <a:ext uri="{FF2B5EF4-FFF2-40B4-BE49-F238E27FC236}">
                <a16:creationId xmlns:a16="http://schemas.microsoft.com/office/drawing/2014/main" xmlns="" id="{B67B5EC2-DF63-4845-8911-BACD5D62D49C}"/>
              </a:ext>
            </a:extLst>
          </p:cNvPr>
          <p:cNvPicPr>
            <a:picLocks noChangeAspect="1"/>
          </p:cNvPicPr>
          <p:nvPr/>
        </p:nvPicPr>
        <p:blipFill>
          <a:blip r:embed="rId3"/>
          <a:stretch>
            <a:fillRect/>
          </a:stretch>
        </p:blipFill>
        <p:spPr>
          <a:xfrm>
            <a:off x="1667897" y="1052812"/>
            <a:ext cx="2319129" cy="3221014"/>
          </a:xfrm>
          <a:prstGeom prst="rect">
            <a:avLst/>
          </a:prstGeom>
          <a:ln w="127000" cap="sq">
            <a:solidFill>
              <a:srgbClr val="FFFFFF"/>
            </a:solidFill>
            <a:miter lim="800000"/>
          </a:ln>
        </p:spPr>
      </p:pic>
      <p:pic>
        <p:nvPicPr>
          <p:cNvPr id="7" name="Picture 6">
            <a:extLst>
              <a:ext uri="{FF2B5EF4-FFF2-40B4-BE49-F238E27FC236}">
                <a16:creationId xmlns:a16="http://schemas.microsoft.com/office/drawing/2014/main" xmlns="" id="{B8CC6C8E-3686-4761-BF63-4EAE743F5232}"/>
              </a:ext>
            </a:extLst>
          </p:cNvPr>
          <p:cNvPicPr>
            <a:picLocks noChangeAspect="1"/>
          </p:cNvPicPr>
          <p:nvPr/>
        </p:nvPicPr>
        <p:blipFill>
          <a:blip r:embed="rId4"/>
          <a:stretch>
            <a:fillRect/>
          </a:stretch>
        </p:blipFill>
        <p:spPr>
          <a:xfrm>
            <a:off x="5156976" y="1052812"/>
            <a:ext cx="2327182" cy="3221014"/>
          </a:xfrm>
          <a:prstGeom prst="rect">
            <a:avLst/>
          </a:prstGeom>
          <a:ln w="127000" cap="sq">
            <a:solidFill>
              <a:srgbClr val="FFFFFF"/>
            </a:solidFill>
            <a:miter lim="800000"/>
          </a:ln>
        </p:spPr>
      </p:pic>
    </p:spTree>
    <p:extLst>
      <p:ext uri="{BB962C8B-B14F-4D97-AF65-F5344CB8AC3E}">
        <p14:creationId xmlns:p14="http://schemas.microsoft.com/office/powerpoint/2010/main" val="348015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70" name="Google Shape;270;p1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8" name="Picture 7">
            <a:extLst>
              <a:ext uri="{FF2B5EF4-FFF2-40B4-BE49-F238E27FC236}">
                <a16:creationId xmlns:a16="http://schemas.microsoft.com/office/drawing/2014/main" xmlns="" id="{1C799175-F01E-4B0B-8ADB-9B47289C9118}"/>
              </a:ext>
            </a:extLst>
          </p:cNvPr>
          <p:cNvPicPr>
            <a:picLocks noChangeAspect="1"/>
          </p:cNvPicPr>
          <p:nvPr/>
        </p:nvPicPr>
        <p:blipFill>
          <a:blip r:embed="rId3"/>
          <a:stretch>
            <a:fillRect/>
          </a:stretch>
        </p:blipFill>
        <p:spPr>
          <a:xfrm>
            <a:off x="1546770" y="964096"/>
            <a:ext cx="2440254" cy="3389243"/>
          </a:xfrm>
          <a:prstGeom prst="rect">
            <a:avLst/>
          </a:prstGeom>
          <a:ln w="127000" cap="sq">
            <a:solidFill>
              <a:srgbClr val="FFFFFF"/>
            </a:solidFill>
            <a:miter lim="800000"/>
          </a:ln>
        </p:spPr>
      </p:pic>
      <p:pic>
        <p:nvPicPr>
          <p:cNvPr id="9" name="Picture 8">
            <a:extLst>
              <a:ext uri="{FF2B5EF4-FFF2-40B4-BE49-F238E27FC236}">
                <a16:creationId xmlns:a16="http://schemas.microsoft.com/office/drawing/2014/main" xmlns="" id="{B496069F-AE86-45CA-A9CA-F9D1CF2758C9}"/>
              </a:ext>
            </a:extLst>
          </p:cNvPr>
          <p:cNvPicPr>
            <a:picLocks noChangeAspect="1"/>
          </p:cNvPicPr>
          <p:nvPr/>
        </p:nvPicPr>
        <p:blipFill>
          <a:blip r:embed="rId4"/>
          <a:stretch>
            <a:fillRect/>
          </a:stretch>
        </p:blipFill>
        <p:spPr>
          <a:xfrm>
            <a:off x="5148502" y="964096"/>
            <a:ext cx="2448727" cy="3389243"/>
          </a:xfrm>
          <a:prstGeom prst="rect">
            <a:avLst/>
          </a:prstGeom>
          <a:ln w="127000" cap="sq">
            <a:solidFill>
              <a:srgbClr val="FFFFFF"/>
            </a:solidFill>
            <a:miter lim="800000"/>
          </a:ln>
        </p:spPr>
      </p:pic>
    </p:spTree>
    <p:extLst>
      <p:ext uri="{BB962C8B-B14F-4D97-AF65-F5344CB8AC3E}">
        <p14:creationId xmlns:p14="http://schemas.microsoft.com/office/powerpoint/2010/main" val="2929695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0"/>
          <p:cNvSpPr txBox="1">
            <a:spLocks noGrp="1"/>
          </p:cNvSpPr>
          <p:nvPr>
            <p:ph type="title"/>
          </p:nvPr>
        </p:nvSpPr>
        <p:spPr>
          <a:prstGeom prst="rect">
            <a:avLst/>
          </a:prstGeom>
        </p:spPr>
        <p:txBody>
          <a:bodyPr spcFirstLastPara="1" wrap="square" lIns="0" tIns="0" rIns="0" bIns="0" anchor="ctr" anchorCtr="0">
            <a:noAutofit/>
          </a:bodyPr>
          <a:lstStyle/>
          <a:p>
            <a:pPr lvl="0"/>
            <a:r>
              <a:rPr lang="en-US" dirty="0"/>
              <a:t>Contour &amp; Convex Hull</a:t>
            </a:r>
            <a:endParaRPr dirty="0"/>
          </a:p>
        </p:txBody>
      </p:sp>
      <p:sp>
        <p:nvSpPr>
          <p:cNvPr id="276" name="Google Shape;276;p20"/>
          <p:cNvSpPr txBox="1">
            <a:spLocks noGrp="1"/>
          </p:cNvSpPr>
          <p:nvPr>
            <p:ph type="body" idx="1"/>
          </p:nvPr>
        </p:nvSpPr>
        <p:spPr>
          <a:prstGeom prst="rect">
            <a:avLst/>
          </a:prstGeom>
        </p:spPr>
        <p:txBody>
          <a:bodyPr spcFirstLastPara="1" wrap="square" lIns="0" tIns="0" rIns="0" bIns="0" anchor="t" anchorCtr="0">
            <a:noAutofit/>
          </a:bodyPr>
          <a:lstStyle/>
          <a:p>
            <a:pPr marL="342900" lvl="0">
              <a:spcBef>
                <a:spcPts val="600"/>
              </a:spcBef>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Sau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contour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Contour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tay</a:t>
            </a:r>
            <a:r>
              <a:rPr lang="en-US" dirty="0">
                <a:latin typeface="Times New Roman" panose="02020603050405020304" pitchFamily="18" charset="0"/>
                <a:cs typeface="Times New Roman" panose="02020603050405020304" pitchFamily="18" charset="0"/>
              </a:rPr>
              <a:t>. </a:t>
            </a:r>
          </a:p>
          <a:p>
            <a:pPr marL="342900" lvl="0">
              <a:spcBef>
                <a:spcPts val="600"/>
              </a:spcBef>
              <a:spcAft>
                <a:spcPts val="600"/>
              </a:spcAf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xỉ</a:t>
            </a:r>
            <a:r>
              <a:rPr lang="en-US" dirty="0">
                <a:latin typeface="Times New Roman" panose="02020603050405020304" pitchFamily="18" charset="0"/>
                <a:cs typeface="Times New Roman" panose="02020603050405020304" pitchFamily="18" charset="0"/>
              </a:rPr>
              <a:t> contour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Ramer-Douglas-</a:t>
            </a:r>
            <a:r>
              <a:rPr lang="en-US" dirty="0" err="1">
                <a:latin typeface="Times New Roman" panose="02020603050405020304" pitchFamily="18" charset="0"/>
                <a:cs typeface="Times New Roman" panose="02020603050405020304" pitchFamily="18" charset="0"/>
              </a:rPr>
              <a:t>Peucker</a:t>
            </a:r>
            <a:r>
              <a:rPr lang="en-US" dirty="0">
                <a:latin typeface="Times New Roman" panose="02020603050405020304" pitchFamily="18" charset="0"/>
                <a:cs typeface="Times New Roman" panose="02020603050405020304" pitchFamily="18" charset="0"/>
              </a:rPr>
              <a:t>.</a:t>
            </a:r>
          </a:p>
          <a:p>
            <a:pPr marL="342900" lvl="0">
              <a:spcBef>
                <a:spcPts val="600"/>
              </a:spcBef>
              <a:spcAft>
                <a:spcPts val="600"/>
              </a:spcAf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convex hull: </a:t>
            </a: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khoảng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ngón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tay</a:t>
            </a:r>
            <a:endParaRPr dirty="0">
              <a:latin typeface="Times New Roman" panose="02020603050405020304" pitchFamily="18" charset="0"/>
              <a:cs typeface="Times New Roman" panose="02020603050405020304" pitchFamily="18" charset="0"/>
            </a:endParaRPr>
          </a:p>
        </p:txBody>
      </p:sp>
      <p:sp>
        <p:nvSpPr>
          <p:cNvPr id="279" name="Google Shape;279;p20"/>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456</Words>
  <Application>Microsoft Office PowerPoint</Application>
  <PresentationFormat>On-screen Show (16:9)</PresentationFormat>
  <Paragraphs>74</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Titillium Web</vt:lpstr>
      <vt:lpstr>Saira SemiCondensed Medium</vt:lpstr>
      <vt:lpstr>Times New Roman</vt:lpstr>
      <vt:lpstr>Saira Semi Condensed</vt:lpstr>
      <vt:lpstr>Inria Sans Light</vt:lpstr>
      <vt:lpstr>Arial</vt:lpstr>
      <vt:lpstr>Ebrima</vt:lpstr>
      <vt:lpstr>Inria Sans</vt:lpstr>
      <vt:lpstr>Gurney template</vt:lpstr>
      <vt:lpstr>XIN CHÀO!</vt:lpstr>
      <vt:lpstr>HAND DETECTION</vt:lpstr>
      <vt:lpstr>NỘI DUNG TRÌNH BÀY</vt:lpstr>
      <vt:lpstr>Giới thiệu chung</vt:lpstr>
      <vt:lpstr>Các bước xử lý</vt:lpstr>
      <vt:lpstr>Các bước xử lý</vt:lpstr>
      <vt:lpstr>PowerPoint Presentation</vt:lpstr>
      <vt:lpstr>PowerPoint Presentation</vt:lpstr>
      <vt:lpstr>Contour &amp; Convex Hull</vt:lpstr>
      <vt:lpstr>PowerPoint Presentation</vt:lpstr>
      <vt:lpstr>Nhận diện cử chỉ</vt:lpstr>
      <vt:lpstr>DEMO</vt:lpstr>
      <vt:lpstr>TÀI LIỆU THAM KHẢO</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DETECTION</dc:title>
  <cp:lastModifiedBy>Admin</cp:lastModifiedBy>
  <cp:revision>41</cp:revision>
  <dcterms:modified xsi:type="dcterms:W3CDTF">2022-01-07T01:10:14Z</dcterms:modified>
</cp:coreProperties>
</file>